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charts/colors6.xml" ContentType="application/vnd.ms-office.chartcolor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style11.xml" ContentType="application/vnd.ms-office.chartstyl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charts/chart13.xml" ContentType="application/vnd.openxmlformats-officedocument.drawingml.chart+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charts/colors12.xml" ContentType="application/vnd.ms-office.chartcolorstyle+xml"/>
  <Override PartName="/ppt/charts/chart7.xml" ContentType="application/vnd.openxmlformats-officedocument.drawingml.chart+xml"/>
  <Override PartName="/ppt/notesSlides/notesSlide12.xml" ContentType="application/vnd.openxmlformats-officedocument.presentationml.notesSlide+xml"/>
  <Override PartName="/ppt/charts/style9.xml" ContentType="application/vnd.ms-office.chartstyle+xml"/>
  <Override PartName="/ppt/slides/slide99.xml" ContentType="application/vnd.openxmlformats-officedocument.presentationml.slide+xml"/>
  <Override PartName="/ppt/charts/chart3.xml" ContentType="application/vnd.openxmlformats-officedocument.drawingml.chart+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charts/style5.xml" ContentType="application/vnd.ms-office.chartstyl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charts/colors7.xml" ContentType="application/vnd.ms-office.chartcolorstyle+xml"/>
  <Override PartName="/ppt/charts/style12.xml" ContentType="application/vnd.ms-office.chart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charts/chart14.xml" ContentType="application/vnd.openxmlformats-officedocument.drawingml.chart+xml"/>
  <Override PartName="/docProps/app.xml" ContentType="application/vnd.openxmlformats-officedocument.extended-properties+xml"/>
  <Override PartName="/ppt/charts/colors3.xml" ContentType="application/vnd.ms-office.chartcolorstyle+xml"/>
  <Override PartName="/ppt/charts/colors13.xml" ContentType="application/vnd.ms-office.chartcolorstyle+xml"/>
  <Override PartName="/ppt/slides/slide11.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charts/chart10.xml" ContentType="application/vnd.openxmlformats-officedocument.drawingml.chart+xml"/>
  <Override PartName="/ppt/diagrams/layout2.xml" ContentType="application/vnd.openxmlformats-officedocument.drawingml.diagramLayout+xml"/>
  <Override PartName="/ppt/slides/slide89.xml" ContentType="application/vnd.openxmlformats-officedocument.presentationml.slide+xml"/>
  <Override PartName="/ppt/charts/chart4.xml" ContentType="application/vnd.openxmlformats-officedocument.drawingml.chart+xml"/>
  <Override PartName="/ppt/charts/style6.xml" ContentType="application/vnd.ms-office.chartstyl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Default Extension="svg" ContentType="image/svg+xml"/>
  <Override PartName="/ppt/charts/colors8.xml" ContentType="application/vnd.ms-office.chartcolorstyle+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charts/style13.xml" ContentType="application/vnd.ms-office.chartstyl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charts/colors14.xml" ContentType="application/vnd.ms-office.chartcolorstyl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ommentAuthors.xml" ContentType="application/vnd.openxmlformats-officedocument.presentationml.commentAuthors+xml"/>
  <Override PartName="/ppt/notesSlides/notesSlide9.xml" ContentType="application/vnd.openxmlformats-officedocument.presentationml.notesSlide+xml"/>
  <Override PartName="/ppt/charts/colors10.xml" ContentType="application/vnd.ms-office.chartcolorstyle+xml"/>
  <Override PartName="/ppt/charts/style7.xml" ContentType="application/vnd.ms-office.chartstyle+xml"/>
  <Override PartName="/ppt/slides/slide79.xml" ContentType="application/vnd.openxmlformats-officedocument.presentationml.slide+xml"/>
  <Override PartName="/ppt/charts/chart5.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charts/style3.xml" ContentType="application/vnd.ms-office.chartstyl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charts/style14.xml" ContentType="application/vnd.ms-office.chartstyle+xml"/>
  <Override PartName="/ppt/charts/colors9.xml" ContentType="application/vnd.ms-office.chartcolor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charts/colors5.xml" ContentType="application/vnd.ms-office.chartcolorstyle+xml"/>
  <Override PartName="/ppt/charts/style10.xml" ContentType="application/vnd.ms-office.chart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charts/chart12.xml" ContentType="application/vnd.openxmlformats-officedocument.drawingml.chart+xml"/>
  <Override PartName="/ppt/charts/colors1.xml" ContentType="application/vnd.ms-office.chartcolorstyle+xml"/>
  <Override PartName="/ppt/charts/colors11.xml" ContentType="application/vnd.ms-office.chartcolorstyle+xml"/>
  <Override PartName="/ppt/charts/chart6.xml" ContentType="application/vnd.openxmlformats-officedocument.drawingml.chart+xml"/>
  <Override PartName="/ppt/notesSlides/notesSlide11.xml" ContentType="application/vnd.openxmlformats-officedocument.presentationml.notesSlide+xml"/>
  <Override PartName="/ppt/charts/style8.xml" ContentType="application/vnd.ms-office.chartstyl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Override PartName="/ppt/diagrams/data1.xml" ContentType="application/vnd.openxmlformats-officedocument.drawingml.diagramData+xml"/>
  <Override PartName="/ppt/charts/style4.xml" ContentType="application/vnd.ms-office.chartstyle+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6" r:id="rId4"/>
  </p:sldMasterIdLst>
  <p:notesMasterIdLst>
    <p:notesMasterId r:id="rId106"/>
  </p:notesMasterIdLst>
  <p:sldIdLst>
    <p:sldId id="1664" r:id="rId5"/>
    <p:sldId id="1483" r:id="rId6"/>
    <p:sldId id="1387" r:id="rId7"/>
    <p:sldId id="1507" r:id="rId8"/>
    <p:sldId id="1557" r:id="rId9"/>
    <p:sldId id="1464" r:id="rId10"/>
    <p:sldId id="1473" r:id="rId11"/>
    <p:sldId id="1479" r:id="rId12"/>
    <p:sldId id="356" r:id="rId13"/>
    <p:sldId id="1259" r:id="rId14"/>
    <p:sldId id="344" r:id="rId15"/>
    <p:sldId id="1381" r:id="rId16"/>
    <p:sldId id="256" r:id="rId17"/>
    <p:sldId id="1564" r:id="rId18"/>
    <p:sldId id="281" r:id="rId19"/>
    <p:sldId id="1663" r:id="rId20"/>
    <p:sldId id="280" r:id="rId21"/>
    <p:sldId id="1563" r:id="rId22"/>
    <p:sldId id="1181" r:id="rId23"/>
    <p:sldId id="1567" r:id="rId24"/>
    <p:sldId id="1568" r:id="rId25"/>
    <p:sldId id="1716" r:id="rId26"/>
    <p:sldId id="1707" r:id="rId27"/>
    <p:sldId id="1712" r:id="rId28"/>
    <p:sldId id="1717" r:id="rId29"/>
    <p:sldId id="1680" r:id="rId30"/>
    <p:sldId id="1710" r:id="rId31"/>
    <p:sldId id="1574" r:id="rId32"/>
    <p:sldId id="1603" r:id="rId33"/>
    <p:sldId id="1535" r:id="rId34"/>
    <p:sldId id="1281" r:id="rId35"/>
    <p:sldId id="1362" r:id="rId36"/>
    <p:sldId id="1648" r:id="rId37"/>
    <p:sldId id="1737" r:id="rId38"/>
    <p:sldId id="1441" r:id="rId39"/>
    <p:sldId id="1672" r:id="rId40"/>
    <p:sldId id="1505" r:id="rId41"/>
    <p:sldId id="1671" r:id="rId42"/>
    <p:sldId id="1673" r:id="rId43"/>
    <p:sldId id="1674" r:id="rId44"/>
    <p:sldId id="1235" r:id="rId45"/>
    <p:sldId id="1675" r:id="rId46"/>
    <p:sldId id="1641" r:id="rId47"/>
    <p:sldId id="1714" r:id="rId48"/>
    <p:sldId id="1718" r:id="rId49"/>
    <p:sldId id="1713" r:id="rId50"/>
    <p:sldId id="1715" r:id="rId51"/>
    <p:sldId id="1634" r:id="rId52"/>
    <p:sldId id="1658" r:id="rId53"/>
    <p:sldId id="1659" r:id="rId54"/>
    <p:sldId id="1596" r:id="rId55"/>
    <p:sldId id="1588" r:id="rId56"/>
    <p:sldId id="1594" r:id="rId57"/>
    <p:sldId id="1700" r:id="rId58"/>
    <p:sldId id="1676" r:id="rId59"/>
    <p:sldId id="1538" r:id="rId60"/>
    <p:sldId id="1530" r:id="rId61"/>
    <p:sldId id="1677" r:id="rId62"/>
    <p:sldId id="1699" r:id="rId63"/>
    <p:sldId id="1584" r:id="rId64"/>
    <p:sldId id="1522" r:id="rId65"/>
    <p:sldId id="1523" r:id="rId66"/>
    <p:sldId id="1442" r:id="rId67"/>
    <p:sldId id="1591" r:id="rId68"/>
    <p:sldId id="1720" r:id="rId69"/>
    <p:sldId id="1525" r:id="rId70"/>
    <p:sldId id="1592" r:id="rId71"/>
    <p:sldId id="1702" r:id="rId72"/>
    <p:sldId id="1649" r:id="rId73"/>
    <p:sldId id="1662" r:id="rId74"/>
    <p:sldId id="1704" r:id="rId75"/>
    <p:sldId id="1448" r:id="rId76"/>
    <p:sldId id="1237" r:id="rId77"/>
    <p:sldId id="1611" r:id="rId78"/>
    <p:sldId id="1613" r:id="rId79"/>
    <p:sldId id="1706" r:id="rId80"/>
    <p:sldId id="1681" r:id="rId81"/>
    <p:sldId id="1682" r:id="rId82"/>
    <p:sldId id="1703" r:id="rId83"/>
    <p:sldId id="1683" r:id="rId84"/>
    <p:sldId id="1731" r:id="rId85"/>
    <p:sldId id="1733" r:id="rId86"/>
    <p:sldId id="1730" r:id="rId87"/>
    <p:sldId id="1727" r:id="rId88"/>
    <p:sldId id="1738" r:id="rId89"/>
    <p:sldId id="1693" r:id="rId90"/>
    <p:sldId id="1694" r:id="rId91"/>
    <p:sldId id="1695" r:id="rId92"/>
    <p:sldId id="1696" r:id="rId93"/>
    <p:sldId id="1544" r:id="rId94"/>
    <p:sldId id="1734" r:id="rId95"/>
    <p:sldId id="1684" r:id="rId96"/>
    <p:sldId id="1690" r:id="rId97"/>
    <p:sldId id="1685" r:id="rId98"/>
    <p:sldId id="1692" r:id="rId99"/>
    <p:sldId id="1735" r:id="rId100"/>
    <p:sldId id="1667" r:id="rId101"/>
    <p:sldId id="1647" r:id="rId102"/>
    <p:sldId id="1636" r:id="rId103"/>
    <p:sldId id="271" r:id="rId104"/>
    <p:sldId id="351" r:id="rId105"/>
  </p:sldIdLst>
  <p:sldSz cx="9144000" cy="5143500" type="screen16x9"/>
  <p:notesSz cx="6858000" cy="9144000"/>
  <p:embeddedFontLst>
    <p:embeddedFont>
      <p:font typeface="Calibri" pitchFamily="34" charset="0"/>
      <p:regular r:id="rId107"/>
      <p:bold r:id="rId108"/>
      <p:italic r:id="rId109"/>
      <p:boldItalic r:id="rId110"/>
    </p:embeddedFont>
    <p:embeddedFont>
      <p:font typeface="Calibri Light" pitchFamily="34" charset="0"/>
      <p:regular r:id="rId111"/>
      <p:italic r:id="rId112"/>
    </p:embeddedFont>
    <p:embeddedFont>
      <p:font typeface="SimSun" pitchFamily="2" charset="-122"/>
      <p:regular r:id="rId113"/>
    </p:embeddedFont>
    <p:embeddedFont>
      <p:font typeface="Gill Sans MT" pitchFamily="34" charset="0"/>
      <p:regular r:id="rId114"/>
      <p:bold r:id="rId115"/>
      <p:italic r:id="rId116"/>
      <p:boldItalic r:id="rId117"/>
    </p:embeddedFont>
    <p:embeddedFont>
      <p:font typeface="Agency FB" pitchFamily="34" charset="0"/>
      <p:regular r:id="rId118"/>
      <p:bold r:id="rId119"/>
    </p:embeddedFont>
    <p:embeddedFont>
      <p:font typeface="Yu Gothic Light" pitchFamily="34" charset="-128"/>
      <p:regular r:id="rId120"/>
    </p:embeddedFont>
    <p:embeddedFont>
      <p:font typeface="Open Sans" charset="0"/>
      <p:regular r:id="rId121"/>
      <p:bold r:id="rId122"/>
      <p:italic r:id="rId123"/>
      <p:boldItalic r:id="rId124"/>
    </p:embeddedFont>
    <p:embeddedFont>
      <p:font typeface="Wingdings 3" pitchFamily="18" charset="2"/>
      <p:regular r:id="rId12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nna Pagh Bugge" initials="NPB" lastIdx="6" clrIdx="0">
    <p:extLst>
      <p:ext uri="{19B8F6BF-5375-455C-9EA6-DF929625EA0E}">
        <p15:presenceInfo xmlns:p15="http://schemas.microsoft.com/office/powerpoint/2012/main" xmlns="" userId="S::Nanna@cur.nu::606e2315-2c4c-4683-8767-ee990066e9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41313"/>
    <a:srgbClr val="1D1D1C"/>
    <a:srgbClr val="91131E"/>
    <a:srgbClr val="000100"/>
    <a:srgbClr val="AD1221"/>
  </p:clrMru>
  <p:extLst>
    <p:ext uri="{E76CE94A-603C-4142-B9EB-6D1370010A27}">
      <p14:discardImageEditData xmlns:p14="http://schemas.microsoft.com/office/powerpoint/2010/main" xmlns="" val="1"/>
    </p:ext>
    <p:ext uri="{D31A062A-798A-4329-ABDD-BBA856620510}">
      <p14:defaultImageDpi xmlns:p14="http://schemas.microsoft.com/office/powerpoint/2010/main" xmlns="" val="15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llemlayout 2 - markeringsfarv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llemlayout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yst layout 3 - Markering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03" autoAdjust="0"/>
    <p:restoredTop sz="91633" autoAdjust="0"/>
  </p:normalViewPr>
  <p:slideViewPr>
    <p:cSldViewPr snapToGrid="0" snapToObjects="1">
      <p:cViewPr varScale="1">
        <p:scale>
          <a:sx n="89" d="100"/>
          <a:sy n="89" d="100"/>
        </p:scale>
        <p:origin x="-624" y="-9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11.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6.fntdata"/><Relationship Id="rId16" Type="http://schemas.openxmlformats.org/officeDocument/2006/relationships/slide" Target="slides/slide12.xml"/><Relationship Id="rId107" Type="http://schemas.openxmlformats.org/officeDocument/2006/relationships/font" Target="fonts/font1.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17.fntdata"/><Relationship Id="rId128"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font" Target="fonts/font7.fntdata"/><Relationship Id="rId118" Type="http://schemas.openxmlformats.org/officeDocument/2006/relationships/font" Target="fonts/font12.fntdata"/><Relationship Id="rId12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font" Target="fonts/font2.fntdata"/><Relationship Id="rId116" Type="http://schemas.openxmlformats.org/officeDocument/2006/relationships/font" Target="fonts/font10.fntdata"/><Relationship Id="rId124" Type="http://schemas.openxmlformats.org/officeDocument/2006/relationships/font" Target="fonts/font18.fntdata"/><Relationship Id="rId12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notesMaster" Target="notesMasters/notesMaster1.xml"/><Relationship Id="rId114" Type="http://schemas.openxmlformats.org/officeDocument/2006/relationships/font" Target="fonts/font8.fntdata"/><Relationship Id="rId119" Type="http://schemas.openxmlformats.org/officeDocument/2006/relationships/font" Target="fonts/font13.fntdata"/><Relationship Id="rId12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16.fntdata"/><Relationship Id="rId13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3.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14.fntdata"/><Relationship Id="rId125" Type="http://schemas.openxmlformats.org/officeDocument/2006/relationships/font" Target="fonts/font19.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4.fntdata"/><Relationship Id="rId115" Type="http://schemas.openxmlformats.org/officeDocument/2006/relationships/font" Target="fonts/font9.fntdata"/><Relationship Id="rId61" Type="http://schemas.openxmlformats.org/officeDocument/2006/relationships/slide" Target="slides/slide57.xml"/><Relationship Id="rId82" Type="http://schemas.openxmlformats.org/officeDocument/2006/relationships/slide" Target="slides/slide78.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Bruger\Desktop\CUR\Gen.%20Alpha\Skrivning\Data%20overblik%20-%20Alpha.xlsx" TargetMode="External"/></Relationships>
</file>

<file path=ppt/charts/_rels/chart10.xml.rels><?xml version="1.0" encoding="UTF-8" standalone="yes"?>
<Relationships xmlns="http://schemas.openxmlformats.org/package/2006/relationships"><Relationship Id="rId3" Type="http://schemas.microsoft.com/office/2011/relationships/chartColorStyle" Target="colors10.xml"/><Relationship Id="rId2" Type="http://schemas.openxmlformats.org/officeDocument/2006/relationships/chartUserShapes" Target="../drawings/drawing1.xml"/><Relationship Id="rId1" Type="http://schemas.openxmlformats.org/officeDocument/2006/relationships/oleObject" Target="file:///C:\Users\Bruger\Desktop\CUR\Gen.%20Alpha\Skrivning\Trivsel\Data%20overblik%20-%20Alpha,%20trivsel.xlsx" TargetMode="External"/><Relationship Id="rId4"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oleObject" Target="file:///C:\Users\Bruger\Desktop\CUR\Gen.%20Alpha\Skrivning\Trivsel\Data%20overblik%20-%20Alpha,%20trivsel.xlsx" TargetMode="External"/></Relationships>
</file>

<file path=ppt/charts/_rels/chart12.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oleObject" Target="file:///C:\Users\Bruger\Desktop\CUR\Gen.%20Alpha\Skrivning\Trivsel\Data%20overblik%20-%20Alpha,%20trivsel.xlsx" TargetMode="External"/></Relationships>
</file>

<file path=ppt/charts/_rels/chart13.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oleObject" Target="https://ungdomsstudier.sharepoint.com/sites/Medarbejdere/Delte%20dokumenter/General/Igangv&#230;rende%20projekter/Generation%20Alpha/Statistik/Data%20overblik%20-%20Alpha.xlsx" TargetMode="External"/></Relationships>
</file>

<file path=ppt/charts/_rels/chart14.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oleObject" Target="file:///C:\Users\Bruger\Desktop\Kopi%20af%20Fra%20Klubm&#229;ling%20-%20for&#230;ldre.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Bruger\Desktop\CUR\Gen.%20Alpha\Skrivning\Data%20overblik%20-%20Alpha.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Bruger\Desktop\CUR\Gen.%20Alpha\Skrivning\Data%20overblik%20-%20Alpha.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Bruger\Desktop\CUR\Gen.%20Alpha\Skrivning\Trivsel\Data%20overblik%20-%20Alpha,%20trivsel.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Bruger\AppData\Local\Microsoft\Windows\INetCache\Content.Outlook\OV8AVCWW\Fra%20Klubm&#229;ling.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https://ungdomsstudier.sharepoint.com/sites/Medarbejdere/Delte%20dokumenter/General/Igangv&#230;rende%20projekter/Generation%20Alpha/Statistik/Data%20overblik%20-%20Alpha.xlsx" TargetMode="External"/></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oleObject" Target="https://ungdomsstudier.sharepoint.com/sites/Medarbejdere/Delte%20dokumenter/General/Igangv&#230;rende%20projekter/Generation%20Alpha/Statistik/Data%20overblik%20-%20Alpha.xlsx" TargetMode="External"/></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oleObject" Target="https://ungdomsstudier.sharepoint.com/sites/Medarbejdere/Delte%20dokumenter/General/Igangv&#230;rende%20projekter/Generation%20Alpha/Statistik/Data%20overblik%20-%20Alpha.xlsx" TargetMode="External"/></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oleObject" Target="file:///C:\Users\Bruger\Desktop\CUR\Gen.%20Alpha\Skrivning\Trivsel\Data%20overblik%20-%20Alpha,%20trivse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da-DK"/>
  <c:chart>
    <c:autoTitleDeleted val="1"/>
    <c:plotArea>
      <c:layout/>
      <c:barChart>
        <c:barDir val="col"/>
        <c:grouping val="clustered"/>
        <c:ser>
          <c:idx val="0"/>
          <c:order val="0"/>
          <c:tx>
            <c:strRef>
              <c:f>'Den frie tid'!$F$23</c:f>
              <c:strCache>
                <c:ptCount val="1"/>
                <c:pt idx="0">
                  <c:v>Er sammen med venner (udenfor skolen)</c:v>
                </c:pt>
              </c:strCache>
            </c:strRef>
          </c:tx>
          <c:spPr>
            <a:solidFill>
              <a:schemeClr val="accent1"/>
            </a:solidFill>
            <a:ln>
              <a:noFill/>
            </a:ln>
            <a:effectLst/>
          </c:spPr>
          <c:dLbls>
            <c:dLbl>
              <c:idx val="0"/>
              <c:showVal val="1"/>
              <c:extLst xmlns:c16r2="http://schemas.microsoft.com/office/drawing/2015/06/chart">
                <c:ext xmlns:c16="http://schemas.microsoft.com/office/drawing/2014/chart" uri="{C3380CC4-5D6E-409C-BE32-E72D297353CC}">
                  <c16:uniqueId val="{00000000-9D4E-4270-9856-E8BA76372762}"/>
                </c:ext>
                <c:ext xmlns:c15="http://schemas.microsoft.com/office/drawing/2012/chart" uri="{CE6537A1-D6FC-4f65-9D91-7224C49458BB}"/>
              </c:extLst>
            </c:dLbl>
            <c:dLbl>
              <c:idx val="1"/>
              <c:showVal val="1"/>
              <c:extLst xmlns:c16r2="http://schemas.microsoft.com/office/drawing/2015/06/chart">
                <c:ext xmlns:c16="http://schemas.microsoft.com/office/drawing/2014/chart" uri="{C3380CC4-5D6E-409C-BE32-E72D297353CC}">
                  <c16:uniqueId val="{00000001-9D4E-4270-9856-E8BA76372762}"/>
                </c:ext>
                <c:ext xmlns:c15="http://schemas.microsoft.com/office/drawing/2012/chart" uri="{CE6537A1-D6FC-4f65-9D91-7224C49458BB}"/>
              </c:extLst>
            </c:dLbl>
            <c:delete val="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'Den frie tid'!$G$22:$H$22</c:f>
              <c:strCache>
                <c:ptCount val="2"/>
                <c:pt idx="0">
                  <c:v>Drenge</c:v>
                </c:pt>
                <c:pt idx="1">
                  <c:v>Piger</c:v>
                </c:pt>
              </c:strCache>
            </c:strRef>
          </c:cat>
          <c:val>
            <c:numRef>
              <c:f>'Den frie tid'!$G$23:$H$23</c:f>
              <c:numCache>
                <c:formatCode>0.0%</c:formatCode>
                <c:ptCount val="2"/>
                <c:pt idx="0">
                  <c:v>0.56978967495219912</c:v>
                </c:pt>
                <c:pt idx="1">
                  <c:v>0.67021276595744683</c:v>
                </c:pt>
              </c:numCache>
            </c:numRef>
          </c:val>
          <c:extLst xmlns:c16r2="http://schemas.microsoft.com/office/drawing/2015/06/chart">
            <c:ext xmlns:c16="http://schemas.microsoft.com/office/drawing/2014/chart" uri="{C3380CC4-5D6E-409C-BE32-E72D297353CC}">
              <c16:uniqueId val="{00000002-9D4E-4270-9856-E8BA76372762}"/>
            </c:ext>
          </c:extLst>
        </c:ser>
        <c:dLbls/>
        <c:gapWidth val="219"/>
        <c:overlap val="-27"/>
        <c:axId val="102742656"/>
        <c:axId val="105795968"/>
      </c:barChart>
      <c:catAx>
        <c:axId val="10274265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05795968"/>
        <c:crosses val="autoZero"/>
        <c:auto val="1"/>
        <c:lblAlgn val="ctr"/>
        <c:lblOffset val="100"/>
      </c:catAx>
      <c:valAx>
        <c:axId val="105795968"/>
        <c:scaling>
          <c:orientation val="minMax"/>
          <c:min val="0"/>
        </c:scaling>
        <c:axPos val="l"/>
        <c:majorGridlines>
          <c:spPr>
            <a:ln w="9525" cap="flat" cmpd="sng" algn="ctr">
              <a:solidFill>
                <a:schemeClr val="tx1">
                  <a:lumMod val="15000"/>
                  <a:lumOff val="85000"/>
                </a:schemeClr>
              </a:solidFill>
              <a:round/>
            </a:ln>
            <a:effectLst/>
          </c:spPr>
        </c:majorGridlines>
        <c:numFmt formatCode="0.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02742656"/>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da-DK"/>
  <c:chart>
    <c:autoTitleDeleted val="1"/>
    <c:plotArea>
      <c:layout/>
      <c:barChart>
        <c:barDir val="col"/>
        <c:grouping val="clustered"/>
        <c:ser>
          <c:idx val="0"/>
          <c:order val="0"/>
          <c:spPr>
            <a:solidFill>
              <a:schemeClr val="accent1"/>
            </a:solidFill>
            <a:ln w="19050">
              <a:solidFill>
                <a:schemeClr val="lt1"/>
              </a:solidFill>
            </a:ln>
            <a:effectLst/>
          </c:spPr>
          <c:dPt>
            <c:idx val="0"/>
            <c:explosion val="5"/>
            <c:extLst xmlns:c16r2="http://schemas.microsoft.com/office/drawing/2015/06/chart">
              <c:ext xmlns:c16="http://schemas.microsoft.com/office/drawing/2014/chart" uri="{C3380CC4-5D6E-409C-BE32-E72D297353CC}">
                <c16:uniqueId val="{00000000-7768-424A-8C0C-0F48A91D3E34}"/>
              </c:ext>
            </c:extLst>
          </c:dPt>
          <c:dPt>
            <c:idx val="1"/>
            <c:explosion val="4"/>
            <c:extLst xmlns:c16r2="http://schemas.microsoft.com/office/drawing/2015/06/chart">
              <c:ext xmlns:c16="http://schemas.microsoft.com/office/drawing/2014/chart" uri="{C3380CC4-5D6E-409C-BE32-E72D297353CC}">
                <c16:uniqueId val="{00000001-7768-424A-8C0C-0F48A91D3E34}"/>
              </c:ext>
            </c:extLst>
          </c:dPt>
          <c:dPt>
            <c:idx val="2"/>
            <c:explosion val="4"/>
            <c:extLst xmlns:c16r2="http://schemas.microsoft.com/office/drawing/2015/06/chart">
              <c:ext xmlns:c16="http://schemas.microsoft.com/office/drawing/2014/chart" uri="{C3380CC4-5D6E-409C-BE32-E72D297353CC}">
                <c16:uniqueId val="{00000002-7768-424A-8C0C-0F48A91D3E34}"/>
              </c:ext>
            </c:extLst>
          </c:dPt>
          <c:dPt>
            <c:idx val="3"/>
            <c:explosion val="4"/>
            <c:extLst xmlns:c16r2="http://schemas.microsoft.com/office/drawing/2015/06/chart">
              <c:ext xmlns:c16="http://schemas.microsoft.com/office/drawing/2014/chart" uri="{C3380CC4-5D6E-409C-BE32-E72D297353CC}">
                <c16:uniqueId val="{00000003-7768-424A-8C0C-0F48A91D3E34}"/>
              </c:ext>
            </c:extLst>
          </c:dPt>
          <c:dLbls>
            <c:dLbl>
              <c:idx val="0"/>
              <c:layout>
                <c:manualLayout>
                  <c:x val="-2.0685197155785404E-2"/>
                  <c:y val="-1.9862536887918522E-17"/>
                </c:manualLayout>
              </c:layout>
              <c:showVal val="1"/>
              <c:extLst xmlns:c16r2="http://schemas.microsoft.com/office/drawing/2015/06/chart">
                <c:ext xmlns:c16="http://schemas.microsoft.com/office/drawing/2014/chart" uri="{C3380CC4-5D6E-409C-BE32-E72D297353CC}">
                  <c16:uniqueId val="{00000000-7768-424A-8C0C-0F48A91D3E34}"/>
                </c:ext>
                <c:ext xmlns:c15="http://schemas.microsoft.com/office/drawing/2012/chart" uri="{CE6537A1-D6FC-4f65-9D91-7224C49458BB}"/>
              </c:extLst>
            </c:dLbl>
            <c:dLbl>
              <c:idx val="1"/>
              <c:layout>
                <c:manualLayout>
                  <c:x val="-2.3270846800258503E-2"/>
                  <c:y val="-4.3336944745395508E-3"/>
                </c:manualLayout>
              </c:layout>
              <c:showVal val="1"/>
              <c:extLst xmlns:c16r2="http://schemas.microsoft.com/office/drawing/2015/06/chart">
                <c:ext xmlns:c16="http://schemas.microsoft.com/office/drawing/2014/chart" uri="{C3380CC4-5D6E-409C-BE32-E72D297353CC}">
                  <c16:uniqueId val="{00000001-7768-424A-8C0C-0F48A91D3E34}"/>
                </c:ext>
                <c:ext xmlns:c15="http://schemas.microsoft.com/office/drawing/2012/chart" uri="{CE6537A1-D6FC-4f65-9D91-7224C49458BB}"/>
              </c:extLst>
            </c:dLbl>
            <c:dLbl>
              <c:idx val="2"/>
              <c:layout>
                <c:manualLayout>
                  <c:x val="-1.5513897866839E-2"/>
                  <c:y val="4.3336944745395508E-3"/>
                </c:manualLayout>
              </c:layout>
              <c:showVal val="1"/>
              <c:extLst xmlns:c16r2="http://schemas.microsoft.com/office/drawing/2015/06/chart">
                <c:ext xmlns:c16="http://schemas.microsoft.com/office/drawing/2014/chart" uri="{C3380CC4-5D6E-409C-BE32-E72D297353CC}">
                  <c16:uniqueId val="{00000002-7768-424A-8C0C-0F48A91D3E34}"/>
                </c:ext>
                <c:ext xmlns:c15="http://schemas.microsoft.com/office/drawing/2012/chart" uri="{CE6537A1-D6FC-4f65-9D91-7224C49458BB}"/>
              </c:extLst>
            </c:dLbl>
            <c:dLbl>
              <c:idx val="3"/>
              <c:layout>
                <c:manualLayout>
                  <c:x val="-2.3270846800258701E-2"/>
                  <c:y val="-8.6673889490790895E-3"/>
                </c:manualLayout>
              </c:layout>
              <c:showVal val="1"/>
              <c:extLst xmlns:c16r2="http://schemas.microsoft.com/office/drawing/2015/06/chart">
                <c:ext xmlns:c16="http://schemas.microsoft.com/office/drawing/2014/chart" uri="{C3380CC4-5D6E-409C-BE32-E72D297353CC}">
                  <c16:uniqueId val="{00000003-7768-424A-8C0C-0F48A91D3E34}"/>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da-DK"/>
              </a:p>
            </c:txPr>
            <c:showVal val="1"/>
            <c:extLst xmlns:c16r2="http://schemas.microsoft.com/office/drawing/2015/06/chart">
              <c:ext xmlns:c15="http://schemas.microsoft.com/office/drawing/2012/chart" uri="{CE6537A1-D6FC-4f65-9D91-7224C49458BB}">
                <c15:showLeaderLines val="0"/>
              </c:ext>
            </c:extLst>
          </c:dLbls>
          <c:cat>
            <c:strRef>
              <c:f>'Faste Fritidsaktiviteter'!$I$156:$I$159</c:f>
              <c:strCache>
                <c:ptCount val="4"/>
                <c:pt idx="0">
                  <c:v>Foreningsidræt (inkl. Fitness, Esport mv.)</c:v>
                </c:pt>
                <c:pt idx="1">
                  <c:v>Fritidsklub</c:v>
                </c:pt>
                <c:pt idx="2">
                  <c:v>Ekspressive aktiviteter (musik, dans, teater, billedkunst m.v.)</c:v>
                </c:pt>
                <c:pt idx="3">
                  <c:v>Spejder/FDF</c:v>
                </c:pt>
              </c:strCache>
            </c:strRef>
          </c:cat>
          <c:val>
            <c:numRef>
              <c:f>'Faste Fritidsaktiviteter'!$J$156:$J$159</c:f>
              <c:numCache>
                <c:formatCode>General</c:formatCode>
                <c:ptCount val="4"/>
                <c:pt idx="0">
                  <c:v>73.599999999999994</c:v>
                </c:pt>
                <c:pt idx="1">
                  <c:v>35</c:v>
                </c:pt>
                <c:pt idx="2">
                  <c:v>20.9</c:v>
                </c:pt>
                <c:pt idx="3">
                  <c:v>9.1</c:v>
                </c:pt>
              </c:numCache>
            </c:numRef>
          </c:val>
          <c:extLst xmlns:c16r2="http://schemas.microsoft.com/office/drawing/2015/06/chart">
            <c:ext xmlns:c16="http://schemas.microsoft.com/office/drawing/2014/chart" uri="{C3380CC4-5D6E-409C-BE32-E72D297353CC}">
              <c16:uniqueId val="{00000004-7768-424A-8C0C-0F48A91D3E34}"/>
            </c:ext>
          </c:extLst>
        </c:ser>
        <c:dLbls/>
        <c:gapWidth val="100"/>
        <c:axId val="113054080"/>
        <c:axId val="113055616"/>
      </c:barChart>
      <c:catAx>
        <c:axId val="113054080"/>
        <c:scaling>
          <c:orientation val="minMax"/>
        </c:scaling>
        <c:axPos val="b"/>
        <c:numFmt formatCode="General" sourceLinked="1"/>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da-DK"/>
          </a:p>
        </c:txPr>
        <c:crossAx val="113055616"/>
        <c:crosses val="autoZero"/>
        <c:auto val="1"/>
        <c:lblAlgn val="ctr"/>
        <c:lblOffset val="100"/>
      </c:catAx>
      <c:valAx>
        <c:axId val="113055616"/>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tickLblPos val="nextTo"/>
        <c:spPr>
          <a:noFill/>
          <a:ln>
            <a:noFill/>
          </a:ln>
          <a:effectLst/>
        </c:spPr>
        <c:txPr>
          <a:bodyPr rot="-60000000" spcFirstLastPara="1" vertOverflow="ellipsis" vert="horz" wrap="square" anchor="ctr" anchorCtr="1"/>
          <a:lstStyle/>
          <a:p>
            <a:pPr>
              <a:defRPr sz="900"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da-DK"/>
          </a:p>
        </c:txPr>
        <c:crossAx val="113054080"/>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0" cap="none" spc="0">
          <a:ln w="0"/>
          <a:solidFill>
            <a:schemeClr val="tx1"/>
          </a:solidFill>
          <a:effectLst>
            <a:outerShdw blurRad="38100" dist="19050" dir="2700000" algn="tl" rotWithShape="0">
              <a:schemeClr val="dk1">
                <a:alpha val="40000"/>
              </a:schemeClr>
            </a:outerShdw>
          </a:effectLst>
        </a:defRPr>
      </a:pPr>
      <a:endParaRPr lang="da-DK"/>
    </a:p>
  </c:txPr>
  <c:externalData r:id="rId1"/>
  <c:userShapes r:id="rId2"/>
</c:chartSpace>
</file>

<file path=ppt/charts/chart11.xml><?xml version="1.0" encoding="utf-8"?>
<c:chartSpace xmlns:c="http://schemas.openxmlformats.org/drawingml/2006/chart" xmlns:a="http://schemas.openxmlformats.org/drawingml/2006/main" xmlns:r="http://schemas.openxmlformats.org/officeDocument/2006/relationships">
  <c:lang val="da-DK"/>
  <c:chart>
    <c:autoTitleDeleted val="1"/>
    <c:plotArea>
      <c:layout>
        <c:manualLayout>
          <c:layoutTarget val="inner"/>
          <c:xMode val="edge"/>
          <c:yMode val="edge"/>
          <c:x val="5.0058452838322776E-2"/>
          <c:y val="1.8485554607714304E-2"/>
          <c:w val="0.93222818162222465"/>
          <c:h val="0.42172690670459451"/>
        </c:manualLayout>
      </c:layout>
      <c:barChart>
        <c:barDir val="col"/>
        <c:grouping val="clustered"/>
        <c:ser>
          <c:idx val="0"/>
          <c:order val="0"/>
          <c:tx>
            <c:strRef>
              <c:f>Forældre!$N$268</c:f>
              <c:strCache>
                <c:ptCount val="1"/>
                <c:pt idx="0">
                  <c:v>Forældre</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Forældre!$M$269:$M$281</c:f>
              <c:strCache>
                <c:ptCount val="13"/>
                <c:pt idx="0">
                  <c:v>At have det sjovt</c:v>
                </c:pt>
                <c:pt idx="1">
                  <c:v>At være sammen med mine venner</c:v>
                </c:pt>
                <c:pt idx="2">
                  <c:v>At blive bedre til min fritidsaktivitet</c:v>
                </c:pt>
                <c:pt idx="3">
                  <c:v>At jeg har det godt med mine trænere/ledere/undervisere</c:v>
                </c:pt>
                <c:pt idx="4">
                  <c:v>At have det godt sammen med de andre børn</c:v>
                </c:pt>
                <c:pt idx="5">
                  <c:v>At opleve at være en del af et fællesskab</c:v>
                </c:pt>
                <c:pt idx="6">
                  <c:v>At mine trænere/ledere/undervisere er dygtige</c:v>
                </c:pt>
                <c:pt idx="7">
                  <c:v>At have en sund krop</c:v>
                </c:pt>
                <c:pt idx="8">
                  <c:v>At træne/øve meget</c:v>
                </c:pt>
                <c:pt idx="9">
                  <c:v>At få nye venner</c:v>
                </c:pt>
                <c:pt idx="10">
                  <c:v>At mine forældre er interesserede i det jeg laver</c:v>
                </c:pt>
                <c:pt idx="11">
                  <c:v>At det er tæt på hvor jeg bor</c:v>
                </c:pt>
                <c:pt idx="12">
                  <c:v>At vinde</c:v>
                </c:pt>
              </c:strCache>
            </c:strRef>
          </c:cat>
          <c:val>
            <c:numRef>
              <c:f>Forældre!$N$269:$N$281</c:f>
              <c:numCache>
                <c:formatCode>General</c:formatCode>
                <c:ptCount val="13"/>
                <c:pt idx="0">
                  <c:v>95.3</c:v>
                </c:pt>
                <c:pt idx="1">
                  <c:v>79.400000000000006</c:v>
                </c:pt>
                <c:pt idx="2">
                  <c:v>44.4</c:v>
                </c:pt>
                <c:pt idx="3">
                  <c:v>71.099999999999994</c:v>
                </c:pt>
                <c:pt idx="4">
                  <c:v>86.4</c:v>
                </c:pt>
                <c:pt idx="5">
                  <c:v>79.8</c:v>
                </c:pt>
                <c:pt idx="6">
                  <c:v>51.7</c:v>
                </c:pt>
                <c:pt idx="7">
                  <c:v>36.700000000000003</c:v>
                </c:pt>
                <c:pt idx="8">
                  <c:v>13.4</c:v>
                </c:pt>
                <c:pt idx="9">
                  <c:v>29.1</c:v>
                </c:pt>
                <c:pt idx="10">
                  <c:v>44.2</c:v>
                </c:pt>
                <c:pt idx="11">
                  <c:v>23</c:v>
                </c:pt>
                <c:pt idx="12">
                  <c:v>8.6</c:v>
                </c:pt>
              </c:numCache>
            </c:numRef>
          </c:val>
          <c:extLst xmlns:c16r2="http://schemas.microsoft.com/office/drawing/2015/06/chart">
            <c:ext xmlns:c16="http://schemas.microsoft.com/office/drawing/2014/chart" uri="{C3380CC4-5D6E-409C-BE32-E72D297353CC}">
              <c16:uniqueId val="{00000000-6DF7-49E8-8EE6-E35985FD5C4B}"/>
            </c:ext>
          </c:extLst>
        </c:ser>
        <c:ser>
          <c:idx val="1"/>
          <c:order val="1"/>
          <c:tx>
            <c:strRef>
              <c:f>Forældre!$O$268</c:f>
              <c:strCache>
                <c:ptCount val="1"/>
                <c:pt idx="0">
                  <c:v>Barn</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Forældre!$M$269:$M$281</c:f>
              <c:strCache>
                <c:ptCount val="13"/>
                <c:pt idx="0">
                  <c:v>At have det sjovt</c:v>
                </c:pt>
                <c:pt idx="1">
                  <c:v>At være sammen med mine venner</c:v>
                </c:pt>
                <c:pt idx="2">
                  <c:v>At blive bedre til min fritidsaktivitet</c:v>
                </c:pt>
                <c:pt idx="3">
                  <c:v>At jeg har det godt med mine trænere/ledere/undervisere</c:v>
                </c:pt>
                <c:pt idx="4">
                  <c:v>At have det godt sammen med de andre børn</c:v>
                </c:pt>
                <c:pt idx="5">
                  <c:v>At opleve at være en del af et fællesskab</c:v>
                </c:pt>
                <c:pt idx="6">
                  <c:v>At mine trænere/ledere/undervisere er dygtige</c:v>
                </c:pt>
                <c:pt idx="7">
                  <c:v>At have en sund krop</c:v>
                </c:pt>
                <c:pt idx="8">
                  <c:v>At træne/øve meget</c:v>
                </c:pt>
                <c:pt idx="9">
                  <c:v>At få nye venner</c:v>
                </c:pt>
                <c:pt idx="10">
                  <c:v>At mine forældre er interesserede i det jeg laver</c:v>
                </c:pt>
                <c:pt idx="11">
                  <c:v>At det er tæt på hvor jeg bor</c:v>
                </c:pt>
                <c:pt idx="12">
                  <c:v>At vinde</c:v>
                </c:pt>
              </c:strCache>
            </c:strRef>
          </c:cat>
          <c:val>
            <c:numRef>
              <c:f>Forældre!$O$269:$O$281</c:f>
              <c:numCache>
                <c:formatCode>General</c:formatCode>
                <c:ptCount val="13"/>
                <c:pt idx="0">
                  <c:v>89.5</c:v>
                </c:pt>
                <c:pt idx="1">
                  <c:v>74.3</c:v>
                </c:pt>
                <c:pt idx="2">
                  <c:v>72.099999999999994</c:v>
                </c:pt>
                <c:pt idx="3">
                  <c:v>68.400000000000006</c:v>
                </c:pt>
                <c:pt idx="4">
                  <c:v>66.3</c:v>
                </c:pt>
                <c:pt idx="5">
                  <c:v>64.099999999999994</c:v>
                </c:pt>
                <c:pt idx="6">
                  <c:v>58.5</c:v>
                </c:pt>
                <c:pt idx="7">
                  <c:v>50.5</c:v>
                </c:pt>
                <c:pt idx="8">
                  <c:v>50</c:v>
                </c:pt>
                <c:pt idx="9">
                  <c:v>47</c:v>
                </c:pt>
                <c:pt idx="10">
                  <c:v>28</c:v>
                </c:pt>
                <c:pt idx="11">
                  <c:v>20.7</c:v>
                </c:pt>
                <c:pt idx="12">
                  <c:v>11.2</c:v>
                </c:pt>
              </c:numCache>
            </c:numRef>
          </c:val>
          <c:extLst xmlns:c16r2="http://schemas.microsoft.com/office/drawing/2015/06/chart">
            <c:ext xmlns:c16="http://schemas.microsoft.com/office/drawing/2014/chart" uri="{C3380CC4-5D6E-409C-BE32-E72D297353CC}">
              <c16:uniqueId val="{00000001-6DF7-49E8-8EE6-E35985FD5C4B}"/>
            </c:ext>
          </c:extLst>
        </c:ser>
        <c:dLbls/>
        <c:gapWidth val="219"/>
        <c:overlap val="-27"/>
        <c:axId val="113196416"/>
        <c:axId val="113206400"/>
      </c:barChart>
      <c:catAx>
        <c:axId val="11319641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3206400"/>
        <c:crosses val="autoZero"/>
        <c:auto val="1"/>
        <c:lblAlgn val="ctr"/>
        <c:lblOffset val="100"/>
      </c:catAx>
      <c:valAx>
        <c:axId val="113206400"/>
        <c:scaling>
          <c:orientation val="minMax"/>
          <c:max val="100"/>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3196416"/>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da-DK"/>
  <c:chart>
    <c:autoTitleDeleted val="1"/>
    <c:plotArea>
      <c:layout/>
      <c:barChart>
        <c:barDir val="col"/>
        <c:grouping val="clustered"/>
        <c:ser>
          <c:idx val="0"/>
          <c:order val="0"/>
          <c:tx>
            <c:strRef>
              <c:f>Regneark!$O$641</c:f>
              <c:strCache>
                <c:ptCount val="1"/>
                <c:pt idx="0">
                  <c:v>Barn</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Regneark!$N$642:$N$645</c:f>
              <c:strCache>
                <c:ptCount val="4"/>
                <c:pt idx="0">
                  <c:v>Ofte</c:v>
                </c:pt>
                <c:pt idx="1">
                  <c:v>Nogle gange</c:v>
                </c:pt>
                <c:pt idx="2">
                  <c:v>sjældent</c:v>
                </c:pt>
                <c:pt idx="3">
                  <c:v>Aldrig</c:v>
                </c:pt>
              </c:strCache>
            </c:strRef>
          </c:cat>
          <c:val>
            <c:numRef>
              <c:f>Regneark!$O$642:$O$645</c:f>
              <c:numCache>
                <c:formatCode>General</c:formatCode>
                <c:ptCount val="4"/>
                <c:pt idx="0">
                  <c:v>18.899999999999999</c:v>
                </c:pt>
                <c:pt idx="1">
                  <c:v>46</c:v>
                </c:pt>
                <c:pt idx="2">
                  <c:v>21</c:v>
                </c:pt>
                <c:pt idx="3">
                  <c:v>14</c:v>
                </c:pt>
              </c:numCache>
            </c:numRef>
          </c:val>
          <c:extLst xmlns:c16r2="http://schemas.microsoft.com/office/drawing/2015/06/chart">
            <c:ext xmlns:c16="http://schemas.microsoft.com/office/drawing/2014/chart" uri="{C3380CC4-5D6E-409C-BE32-E72D297353CC}">
              <c16:uniqueId val="{00000000-1FD6-4065-99B0-271C1ED16936}"/>
            </c:ext>
          </c:extLst>
        </c:ser>
        <c:ser>
          <c:idx val="1"/>
          <c:order val="1"/>
          <c:tx>
            <c:strRef>
              <c:f>Regneark!$P$641</c:f>
              <c:strCache>
                <c:ptCount val="1"/>
                <c:pt idx="0">
                  <c:v>Forældre</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Regneark!$N$642:$N$645</c:f>
              <c:strCache>
                <c:ptCount val="4"/>
                <c:pt idx="0">
                  <c:v>Ofte</c:v>
                </c:pt>
                <c:pt idx="1">
                  <c:v>Nogle gange</c:v>
                </c:pt>
                <c:pt idx="2">
                  <c:v>sjældent</c:v>
                </c:pt>
                <c:pt idx="3">
                  <c:v>Aldrig</c:v>
                </c:pt>
              </c:strCache>
            </c:strRef>
          </c:cat>
          <c:val>
            <c:numRef>
              <c:f>Regneark!$P$642:$P$645</c:f>
              <c:numCache>
                <c:formatCode>General</c:formatCode>
                <c:ptCount val="4"/>
                <c:pt idx="0">
                  <c:v>59.5</c:v>
                </c:pt>
                <c:pt idx="1">
                  <c:v>38.5</c:v>
                </c:pt>
                <c:pt idx="2">
                  <c:v>2</c:v>
                </c:pt>
                <c:pt idx="3">
                  <c:v>0</c:v>
                </c:pt>
              </c:numCache>
            </c:numRef>
          </c:val>
          <c:extLst xmlns:c16r2="http://schemas.microsoft.com/office/drawing/2015/06/chart">
            <c:ext xmlns:c16="http://schemas.microsoft.com/office/drawing/2014/chart" uri="{C3380CC4-5D6E-409C-BE32-E72D297353CC}">
              <c16:uniqueId val="{00000001-1FD6-4065-99B0-271C1ED16936}"/>
            </c:ext>
          </c:extLst>
        </c:ser>
        <c:dLbls/>
        <c:gapWidth val="219"/>
        <c:overlap val="-27"/>
        <c:axId val="113262976"/>
        <c:axId val="113264512"/>
      </c:barChart>
      <c:catAx>
        <c:axId val="11326297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3264512"/>
        <c:crosses val="autoZero"/>
        <c:auto val="1"/>
        <c:lblAlgn val="ctr"/>
        <c:lblOffset val="100"/>
      </c:catAx>
      <c:valAx>
        <c:axId val="113264512"/>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3262976"/>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da-DK"/>
  <c:chart>
    <c:autoTitleDeleted val="1"/>
    <c:plotArea>
      <c:layout/>
      <c:barChart>
        <c:barDir val="col"/>
        <c:grouping val="clustered"/>
        <c:ser>
          <c:idx val="0"/>
          <c:order val="0"/>
          <c:tx>
            <c:strRef>
              <c:f>Forældre!$G$253</c:f>
              <c:strCache>
                <c:ptCount val="1"/>
                <c:pt idx="0">
                  <c:v>Snakker du med dine forældre, hvad du laver på nettet?</c:v>
                </c:pt>
              </c:strCache>
            </c:strRef>
          </c:tx>
          <c:spPr>
            <a:solidFill>
              <a:schemeClr val="accent1"/>
            </a:solidFill>
            <a:ln>
              <a:noFill/>
            </a:ln>
            <a:effectLst/>
          </c:spPr>
          <c:dPt>
            <c:idx val="1"/>
            <c:spPr>
              <a:solidFill>
                <a:schemeClr val="accent2"/>
              </a:solidFill>
              <a:ln>
                <a:noFill/>
              </a:ln>
              <a:effectLst/>
            </c:spPr>
            <c:extLst xmlns:c16r2="http://schemas.microsoft.com/office/drawing/2015/06/chart">
              <c:ext xmlns:c16="http://schemas.microsoft.com/office/drawing/2014/chart" uri="{C3380CC4-5D6E-409C-BE32-E72D297353CC}">
                <c16:uniqueId val="{00000001-ACF6-4F65-9C2D-63B713432C5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Forældre!$H$252:$I$252</c:f>
              <c:numCache>
                <c:formatCode>General</c:formatCode>
                <c:ptCount val="2"/>
                <c:pt idx="0">
                  <c:v>2020</c:v>
                </c:pt>
                <c:pt idx="1">
                  <c:v>2013</c:v>
                </c:pt>
              </c:numCache>
            </c:numRef>
          </c:cat>
          <c:val>
            <c:numRef>
              <c:f>Forældre!$H$253:$I$253</c:f>
              <c:numCache>
                <c:formatCode>0.0%</c:formatCode>
                <c:ptCount val="2"/>
                <c:pt idx="0">
                  <c:v>0.20800000000000002</c:v>
                </c:pt>
                <c:pt idx="1">
                  <c:v>0.10299999999999998</c:v>
                </c:pt>
              </c:numCache>
            </c:numRef>
          </c:val>
          <c:extLst xmlns:c16r2="http://schemas.microsoft.com/office/drawing/2015/06/chart">
            <c:ext xmlns:c16="http://schemas.microsoft.com/office/drawing/2014/chart" uri="{C3380CC4-5D6E-409C-BE32-E72D297353CC}">
              <c16:uniqueId val="{00000002-ACF6-4F65-9C2D-63B713432C5E}"/>
            </c:ext>
          </c:extLst>
        </c:ser>
        <c:dLbls/>
        <c:gapWidth val="219"/>
        <c:overlap val="-27"/>
        <c:axId val="113316224"/>
        <c:axId val="113317760"/>
      </c:barChart>
      <c:catAx>
        <c:axId val="11331622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3317760"/>
        <c:crosses val="autoZero"/>
        <c:auto val="1"/>
        <c:lblAlgn val="ctr"/>
        <c:lblOffset val="100"/>
      </c:catAx>
      <c:valAx>
        <c:axId val="113317760"/>
        <c:scaling>
          <c:orientation val="minMax"/>
        </c:scaling>
        <c:axPos val="l"/>
        <c:majorGridlines>
          <c:spPr>
            <a:ln w="9525" cap="flat" cmpd="sng" algn="ctr">
              <a:solidFill>
                <a:schemeClr val="tx1">
                  <a:lumMod val="15000"/>
                  <a:lumOff val="85000"/>
                </a:schemeClr>
              </a:solidFill>
              <a:round/>
            </a:ln>
            <a:effectLst/>
          </c:spPr>
        </c:majorGridlines>
        <c:numFmt formatCode="0.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3316224"/>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da-DK"/>
  <c:chart>
    <c:autoTitleDeleted val="1"/>
    <c:plotArea>
      <c:layout/>
      <c:barChart>
        <c:barDir val="col"/>
        <c:grouping val="clustered"/>
        <c:ser>
          <c:idx val="0"/>
          <c:order val="0"/>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'Samlet procent'!$A$35:$A$37</c:f>
              <c:strCache>
                <c:ptCount val="3"/>
                <c:pt idx="0">
                  <c:v>At der er voksne, mit barn kan tale med</c:v>
                </c:pt>
                <c:pt idx="1">
                  <c:v>At de voksne tager initiativ til samtaler som mit barn syntes er vigtigt</c:v>
                </c:pt>
                <c:pt idx="2">
                  <c:v>At de tager initiativ til samtale om ”vigtige” temaer som kropsidealer, trivsel, SoMe m.v.</c:v>
                </c:pt>
              </c:strCache>
            </c:strRef>
          </c:cat>
          <c:val>
            <c:numRef>
              <c:f>'Samlet procent'!$B$35:$B$37</c:f>
              <c:numCache>
                <c:formatCode>0%</c:formatCode>
                <c:ptCount val="3"/>
                <c:pt idx="0">
                  <c:v>0.89</c:v>
                </c:pt>
                <c:pt idx="1">
                  <c:v>0.77000000000000013</c:v>
                </c:pt>
                <c:pt idx="2">
                  <c:v>0.72000000000000008</c:v>
                </c:pt>
              </c:numCache>
            </c:numRef>
          </c:val>
          <c:extLst xmlns:c16r2="http://schemas.microsoft.com/office/drawing/2015/06/chart">
            <c:ext xmlns:c16="http://schemas.microsoft.com/office/drawing/2014/chart" uri="{C3380CC4-5D6E-409C-BE32-E72D297353CC}">
              <c16:uniqueId val="{00000000-078D-4FED-B082-3A819DC3FF96}"/>
            </c:ext>
          </c:extLst>
        </c:ser>
        <c:dLbls/>
        <c:gapWidth val="219"/>
        <c:overlap val="-27"/>
        <c:axId val="113367296"/>
        <c:axId val="113377280"/>
      </c:barChart>
      <c:catAx>
        <c:axId val="11336729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3377280"/>
        <c:crosses val="autoZero"/>
        <c:auto val="1"/>
        <c:lblAlgn val="ctr"/>
        <c:lblOffset val="100"/>
      </c:catAx>
      <c:valAx>
        <c:axId val="113377280"/>
        <c:scaling>
          <c:orientation val="minMax"/>
        </c:scaling>
        <c:axPos val="l"/>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3367296"/>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da-DK"/>
  <c:chart>
    <c:autoTitleDeleted val="1"/>
    <c:plotArea>
      <c:layout/>
      <c:barChart>
        <c:barDir val="col"/>
        <c:grouping val="clustered"/>
        <c:ser>
          <c:idx val="0"/>
          <c:order val="0"/>
          <c:tx>
            <c:strRef>
              <c:f>'Den frie tid'!$J$23</c:f>
              <c:strCache>
                <c:ptCount val="1"/>
                <c:pt idx="0">
                  <c:v>Gamer (sammen med andre - både over nettet eller hjemme hos nogen)</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'Den frie tid'!$K$22:$L$22</c:f>
              <c:strCache>
                <c:ptCount val="2"/>
                <c:pt idx="0">
                  <c:v>Drenge</c:v>
                </c:pt>
                <c:pt idx="1">
                  <c:v>Piger</c:v>
                </c:pt>
              </c:strCache>
            </c:strRef>
          </c:cat>
          <c:val>
            <c:numRef>
              <c:f>'Den frie tid'!$K$23:$L$23</c:f>
              <c:numCache>
                <c:formatCode>0.0%</c:formatCode>
                <c:ptCount val="2"/>
                <c:pt idx="0">
                  <c:v>0.80497131931166299</c:v>
                </c:pt>
                <c:pt idx="1">
                  <c:v>0.37056737588652505</c:v>
                </c:pt>
              </c:numCache>
            </c:numRef>
          </c:val>
          <c:extLst xmlns:c16r2="http://schemas.microsoft.com/office/drawing/2015/06/chart">
            <c:ext xmlns:c16="http://schemas.microsoft.com/office/drawing/2014/chart" uri="{C3380CC4-5D6E-409C-BE32-E72D297353CC}">
              <c16:uniqueId val="{00000000-1BE8-457E-87BC-2230A51F4C41}"/>
            </c:ext>
          </c:extLst>
        </c:ser>
        <c:dLbls/>
        <c:gapWidth val="219"/>
        <c:overlap val="-27"/>
        <c:axId val="105837312"/>
        <c:axId val="105838848"/>
      </c:barChart>
      <c:catAx>
        <c:axId val="10583731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05838848"/>
        <c:crosses val="autoZero"/>
        <c:auto val="1"/>
        <c:lblAlgn val="ctr"/>
        <c:lblOffset val="100"/>
      </c:catAx>
      <c:valAx>
        <c:axId val="105838848"/>
        <c:scaling>
          <c:orientation val="minMax"/>
        </c:scaling>
        <c:axPos val="l"/>
        <c:majorGridlines>
          <c:spPr>
            <a:ln w="9525" cap="flat" cmpd="sng" algn="ctr">
              <a:solidFill>
                <a:schemeClr val="tx1">
                  <a:lumMod val="15000"/>
                  <a:lumOff val="85000"/>
                </a:schemeClr>
              </a:solidFill>
              <a:round/>
            </a:ln>
            <a:effectLst/>
          </c:spPr>
        </c:majorGridlines>
        <c:numFmt formatCode="0.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05837312"/>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da-DK"/>
  <c:chart>
    <c:autoTitleDeleted val="1"/>
    <c:plotArea>
      <c:layout>
        <c:manualLayout>
          <c:layoutTarget val="inner"/>
          <c:xMode val="edge"/>
          <c:yMode val="edge"/>
          <c:x val="1.7728781871514682E-2"/>
          <c:y val="0"/>
          <c:w val="0.96454243625697078"/>
          <c:h val="0.85063233588207354"/>
        </c:manualLayout>
      </c:layout>
      <c:barChart>
        <c:barDir val="col"/>
        <c:grouping val="clustered"/>
        <c:ser>
          <c:idx val="0"/>
          <c:order val="0"/>
          <c:tx>
            <c:strRef>
              <c:f>'Den frie tid'!$B$56</c:f>
              <c:strCache>
                <c:ptCount val="1"/>
                <c:pt idx="0">
                  <c:v>Hver dag/næsten hver dag</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'Den frie tid'!$A$57:$A$64</c:f>
              <c:strCache>
                <c:ptCount val="8"/>
                <c:pt idx="0">
                  <c:v>Snapchat</c:v>
                </c:pt>
                <c:pt idx="1">
                  <c:v>TikTok</c:v>
                </c:pt>
                <c:pt idx="2">
                  <c:v>Instagram</c:v>
                </c:pt>
                <c:pt idx="3">
                  <c:v>Facebook</c:v>
                </c:pt>
                <c:pt idx="4">
                  <c:v>Yubo</c:v>
                </c:pt>
                <c:pt idx="5">
                  <c:v>Momio</c:v>
                </c:pt>
                <c:pt idx="6">
                  <c:v>Jodel</c:v>
                </c:pt>
                <c:pt idx="7">
                  <c:v>Ask.fm</c:v>
                </c:pt>
              </c:strCache>
            </c:strRef>
          </c:cat>
          <c:val>
            <c:numRef>
              <c:f>'Den frie tid'!$B$57:$B$64</c:f>
              <c:numCache>
                <c:formatCode>0.0%</c:formatCode>
                <c:ptCount val="8"/>
                <c:pt idx="0">
                  <c:v>0.50594693504117105</c:v>
                </c:pt>
                <c:pt idx="1">
                  <c:v>0.37694419030192106</c:v>
                </c:pt>
                <c:pt idx="2">
                  <c:v>0.19487648673376001</c:v>
                </c:pt>
                <c:pt idx="3">
                  <c:v>4.3000914913083312E-2</c:v>
                </c:pt>
                <c:pt idx="4">
                  <c:v>1.9213174748398905E-2</c:v>
                </c:pt>
                <c:pt idx="5">
                  <c:v>1.5553522415370502E-2</c:v>
                </c:pt>
                <c:pt idx="6">
                  <c:v>4.5745654162854497E-3</c:v>
                </c:pt>
                <c:pt idx="7">
                  <c:v>3.6596523330283594E-3</c:v>
                </c:pt>
              </c:numCache>
            </c:numRef>
          </c:val>
          <c:extLst xmlns:c16r2="http://schemas.microsoft.com/office/drawing/2015/06/chart">
            <c:ext xmlns:c16="http://schemas.microsoft.com/office/drawing/2014/chart" uri="{C3380CC4-5D6E-409C-BE32-E72D297353CC}">
              <c16:uniqueId val="{00000000-EDF2-482B-A8CF-85972A7752B2}"/>
            </c:ext>
          </c:extLst>
        </c:ser>
        <c:dLbls/>
        <c:gapWidth val="219"/>
        <c:overlap val="-27"/>
        <c:axId val="111803392"/>
        <c:axId val="112202496"/>
      </c:barChart>
      <c:catAx>
        <c:axId val="11180339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2202496"/>
        <c:crosses val="autoZero"/>
        <c:auto val="1"/>
        <c:lblAlgn val="ctr"/>
        <c:lblOffset val="100"/>
      </c:catAx>
      <c:valAx>
        <c:axId val="112202496"/>
        <c:scaling>
          <c:orientation val="minMax"/>
        </c:scaling>
        <c:delete val="1"/>
        <c:axPos val="l"/>
        <c:numFmt formatCode="0.0%" sourceLinked="1"/>
        <c:majorTickMark val="none"/>
        <c:tickLblPos val="none"/>
        <c:crossAx val="111803392"/>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da-DK"/>
  <c:chart>
    <c:autoTitleDeleted val="1"/>
    <c:plotArea>
      <c:layout/>
      <c:barChart>
        <c:barDir val="col"/>
        <c:grouping val="clustered"/>
        <c:ser>
          <c:idx val="0"/>
          <c:order val="0"/>
          <c:tx>
            <c:strRef>
              <c:f>Trivsel!$B$186</c:f>
              <c:strCache>
                <c:ptCount val="1"/>
                <c:pt idx="0">
                  <c:v>I alt</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Trivsel!$A$187:$A$189</c:f>
              <c:strCache>
                <c:ptCount val="3"/>
                <c:pt idx="0">
                  <c:v>Ikke ensom</c:v>
                </c:pt>
                <c:pt idx="1">
                  <c:v>Moderat ensom</c:v>
                </c:pt>
                <c:pt idx="2">
                  <c:v>Svært ensom</c:v>
                </c:pt>
              </c:strCache>
            </c:strRef>
          </c:cat>
          <c:val>
            <c:numRef>
              <c:f>Trivsel!$B$187:$B$189</c:f>
              <c:numCache>
                <c:formatCode>General</c:formatCode>
                <c:ptCount val="3"/>
                <c:pt idx="0">
                  <c:v>57.5</c:v>
                </c:pt>
                <c:pt idx="1">
                  <c:v>30.7</c:v>
                </c:pt>
                <c:pt idx="2">
                  <c:v>11.7</c:v>
                </c:pt>
              </c:numCache>
            </c:numRef>
          </c:val>
          <c:extLst xmlns:c16r2="http://schemas.microsoft.com/office/drawing/2015/06/chart">
            <c:ext xmlns:c16="http://schemas.microsoft.com/office/drawing/2014/chart" uri="{C3380CC4-5D6E-409C-BE32-E72D297353CC}">
              <c16:uniqueId val="{00000000-7F79-49F6-9294-7C3EA908E9E2}"/>
            </c:ext>
          </c:extLst>
        </c:ser>
        <c:ser>
          <c:idx val="1"/>
          <c:order val="1"/>
          <c:tx>
            <c:strRef>
              <c:f>Trivsel!$C$186</c:f>
              <c:strCache>
                <c:ptCount val="1"/>
                <c:pt idx="0">
                  <c:v>Dreng</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Trivsel!$A$187:$A$189</c:f>
              <c:strCache>
                <c:ptCount val="3"/>
                <c:pt idx="0">
                  <c:v>Ikke ensom</c:v>
                </c:pt>
                <c:pt idx="1">
                  <c:v>Moderat ensom</c:v>
                </c:pt>
                <c:pt idx="2">
                  <c:v>Svært ensom</c:v>
                </c:pt>
              </c:strCache>
            </c:strRef>
          </c:cat>
          <c:val>
            <c:numRef>
              <c:f>Trivsel!$C$187:$C$189</c:f>
              <c:numCache>
                <c:formatCode>0.0</c:formatCode>
                <c:ptCount val="3"/>
                <c:pt idx="0">
                  <c:v>66</c:v>
                </c:pt>
                <c:pt idx="1">
                  <c:v>25.8</c:v>
                </c:pt>
                <c:pt idx="2">
                  <c:v>8.2000000000000011</c:v>
                </c:pt>
              </c:numCache>
            </c:numRef>
          </c:val>
          <c:extLst xmlns:c16r2="http://schemas.microsoft.com/office/drawing/2015/06/chart">
            <c:ext xmlns:c16="http://schemas.microsoft.com/office/drawing/2014/chart" uri="{C3380CC4-5D6E-409C-BE32-E72D297353CC}">
              <c16:uniqueId val="{00000001-7F79-49F6-9294-7C3EA908E9E2}"/>
            </c:ext>
          </c:extLst>
        </c:ser>
        <c:ser>
          <c:idx val="2"/>
          <c:order val="2"/>
          <c:tx>
            <c:strRef>
              <c:f>Trivsel!$D$186</c:f>
              <c:strCache>
                <c:ptCount val="1"/>
                <c:pt idx="0">
                  <c:v>Pige</c:v>
                </c:pt>
              </c:strCache>
            </c:strRef>
          </c:tx>
          <c:spPr>
            <a:solidFill>
              <a:schemeClr val="accent3"/>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Trivsel!$A$187:$A$189</c:f>
              <c:strCache>
                <c:ptCount val="3"/>
                <c:pt idx="0">
                  <c:v>Ikke ensom</c:v>
                </c:pt>
                <c:pt idx="1">
                  <c:v>Moderat ensom</c:v>
                </c:pt>
                <c:pt idx="2">
                  <c:v>Svært ensom</c:v>
                </c:pt>
              </c:strCache>
            </c:strRef>
          </c:cat>
          <c:val>
            <c:numRef>
              <c:f>Trivsel!$D$187:$D$189</c:f>
              <c:numCache>
                <c:formatCode>0.0</c:formatCode>
                <c:ptCount val="3"/>
                <c:pt idx="0">
                  <c:v>49.8</c:v>
                </c:pt>
                <c:pt idx="1">
                  <c:v>35.300000000000011</c:v>
                </c:pt>
                <c:pt idx="2">
                  <c:v>14.9</c:v>
                </c:pt>
              </c:numCache>
            </c:numRef>
          </c:val>
          <c:extLst xmlns:c16r2="http://schemas.microsoft.com/office/drawing/2015/06/chart">
            <c:ext xmlns:c16="http://schemas.microsoft.com/office/drawing/2014/chart" uri="{C3380CC4-5D6E-409C-BE32-E72D297353CC}">
              <c16:uniqueId val="{00000002-7F79-49F6-9294-7C3EA908E9E2}"/>
            </c:ext>
          </c:extLst>
        </c:ser>
        <c:dLbls/>
        <c:gapWidth val="219"/>
        <c:overlap val="-27"/>
        <c:axId val="112599424"/>
        <c:axId val="112600960"/>
      </c:barChart>
      <c:catAx>
        <c:axId val="11259942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2600960"/>
        <c:crosses val="autoZero"/>
        <c:auto val="1"/>
        <c:lblAlgn val="ctr"/>
        <c:lblOffset val="100"/>
      </c:catAx>
      <c:valAx>
        <c:axId val="112600960"/>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2599424"/>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da-DK"/>
  <c:chart>
    <c:autoTitleDeleted val="1"/>
    <c:plotArea>
      <c:layout/>
      <c:barChart>
        <c:barDir val="col"/>
        <c:grouping val="clustered"/>
        <c:ser>
          <c:idx val="0"/>
          <c:order val="0"/>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'Samlet procent'!$A$12:$A$16</c:f>
              <c:strCache>
                <c:ptCount val="5"/>
                <c:pt idx="0">
                  <c:v>Hænger ud</c:v>
                </c:pt>
                <c:pt idx="1">
                  <c:v>Laver krea-ting</c:v>
                </c:pt>
                <c:pt idx="2">
                  <c:v>Sidder med min telefon</c:v>
                </c:pt>
                <c:pt idx="3">
                  <c:v>Gamer</c:v>
                </c:pt>
                <c:pt idx="4">
                  <c:v>Boldspil (fx. bordtennis/bordfodbold/fodbold/stikbold)</c:v>
                </c:pt>
              </c:strCache>
            </c:strRef>
          </c:cat>
          <c:val>
            <c:numRef>
              <c:f>'Samlet procent'!$B$12:$B$16</c:f>
              <c:numCache>
                <c:formatCode>0%</c:formatCode>
                <c:ptCount val="5"/>
                <c:pt idx="0">
                  <c:v>0.57684630738523002</c:v>
                </c:pt>
                <c:pt idx="1">
                  <c:v>0.45908183632734506</c:v>
                </c:pt>
                <c:pt idx="2">
                  <c:v>0.43313373253492993</c:v>
                </c:pt>
                <c:pt idx="3">
                  <c:v>0.42115768463073899</c:v>
                </c:pt>
                <c:pt idx="4">
                  <c:v>0.37325349301397198</c:v>
                </c:pt>
              </c:numCache>
            </c:numRef>
          </c:val>
          <c:extLst xmlns:c16r2="http://schemas.microsoft.com/office/drawing/2015/06/chart">
            <c:ext xmlns:c16="http://schemas.microsoft.com/office/drawing/2014/chart" uri="{C3380CC4-5D6E-409C-BE32-E72D297353CC}">
              <c16:uniqueId val="{00000000-FAF0-4BB4-8625-44C848D13D3D}"/>
            </c:ext>
          </c:extLst>
        </c:ser>
        <c:dLbls/>
        <c:gapWidth val="219"/>
        <c:overlap val="-27"/>
        <c:axId val="112622592"/>
        <c:axId val="112632576"/>
      </c:barChart>
      <c:catAx>
        <c:axId val="11262259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2632576"/>
        <c:crosses val="autoZero"/>
        <c:auto val="1"/>
        <c:lblAlgn val="ctr"/>
        <c:lblOffset val="100"/>
      </c:catAx>
      <c:valAx>
        <c:axId val="112632576"/>
        <c:scaling>
          <c:orientation val="minMax"/>
        </c:scaling>
        <c:axPos val="l"/>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2622592"/>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da-DK"/>
  <c:chart>
    <c:title>
      <c:layout>
        <c:manualLayout>
          <c:xMode val="edge"/>
          <c:yMode val="edge"/>
          <c:x val="0.20712672493337983"/>
          <c:y val="3.0856998464439143E-2"/>
        </c:manualLayout>
      </c:layout>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plotArea>
      <c:layout/>
      <c:barChart>
        <c:barDir val="col"/>
        <c:grouping val="clustered"/>
        <c:ser>
          <c:idx val="0"/>
          <c:order val="0"/>
          <c:tx>
            <c:strRef>
              <c:f>'Ark1'!$C$7</c:f>
              <c:strCache>
                <c:ptCount val="1"/>
                <c:pt idx="0">
                  <c:v>Ikke tilfreds med krop</c:v>
                </c:pt>
              </c:strCache>
            </c:strRef>
          </c:tx>
          <c:spPr>
            <a:solidFill>
              <a:schemeClr val="accent1"/>
            </a:solidFill>
            <a:ln>
              <a:noFill/>
            </a:ln>
            <a:effectLst/>
          </c:spPr>
          <c:dPt>
            <c:idx val="0"/>
            <c:spPr>
              <a:solidFill>
                <a:schemeClr val="accent2">
                  <a:lumMod val="75000"/>
                </a:schemeClr>
              </a:solidFill>
              <a:ln>
                <a:noFill/>
              </a:ln>
              <a:effectLst/>
            </c:spPr>
            <c:extLst xmlns:c16r2="http://schemas.microsoft.com/office/drawing/2015/06/chart">
              <c:ext xmlns:c16="http://schemas.microsoft.com/office/drawing/2014/chart" uri="{C3380CC4-5D6E-409C-BE32-E72D297353CC}">
                <c16:uniqueId val="{00000001-1987-48E0-A6C1-FE4414BA962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'Ark1'!$D$6:$E$6</c:f>
              <c:strCache>
                <c:ptCount val="2"/>
                <c:pt idx="0">
                  <c:v>Drenge</c:v>
                </c:pt>
                <c:pt idx="1">
                  <c:v>Piger</c:v>
                </c:pt>
              </c:strCache>
            </c:strRef>
          </c:cat>
          <c:val>
            <c:numRef>
              <c:f>'Ark1'!$D$7:$E$7</c:f>
              <c:numCache>
                <c:formatCode>0.0%</c:formatCode>
                <c:ptCount val="2"/>
                <c:pt idx="0">
                  <c:v>8.7954110898661564E-2</c:v>
                </c:pt>
                <c:pt idx="1">
                  <c:v>0.16312056737588648</c:v>
                </c:pt>
              </c:numCache>
            </c:numRef>
          </c:val>
          <c:extLst xmlns:c16r2="http://schemas.microsoft.com/office/drawing/2015/06/chart">
            <c:ext xmlns:c16="http://schemas.microsoft.com/office/drawing/2014/chart" uri="{C3380CC4-5D6E-409C-BE32-E72D297353CC}">
              <c16:uniqueId val="{00000002-1987-48E0-A6C1-FE4414BA9627}"/>
            </c:ext>
          </c:extLst>
        </c:ser>
        <c:dLbls/>
        <c:gapWidth val="219"/>
        <c:overlap val="-27"/>
        <c:axId val="112696704"/>
        <c:axId val="112702592"/>
      </c:barChart>
      <c:catAx>
        <c:axId val="112696704"/>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2702592"/>
        <c:crosses val="autoZero"/>
        <c:auto val="1"/>
        <c:lblAlgn val="ctr"/>
        <c:lblOffset val="100"/>
      </c:catAx>
      <c:valAx>
        <c:axId val="112702592"/>
        <c:scaling>
          <c:orientation val="minMax"/>
        </c:scaling>
        <c:axPos val="l"/>
        <c:majorGridlines>
          <c:spPr>
            <a:ln w="9525" cap="flat" cmpd="sng" algn="ctr">
              <a:solidFill>
                <a:schemeClr val="tx1">
                  <a:lumMod val="15000"/>
                  <a:lumOff val="85000"/>
                </a:schemeClr>
              </a:solidFill>
              <a:round/>
            </a:ln>
            <a:effectLst/>
          </c:spPr>
        </c:majorGridlines>
        <c:numFmt formatCode="0.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2696704"/>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da-DK"/>
  <c:chart>
    <c:title>
      <c:layout>
        <c:manualLayout>
          <c:xMode val="edge"/>
          <c:yMode val="edge"/>
          <c:x val="0.30344627482561387"/>
          <c:y val="0"/>
        </c:manualLayout>
      </c:layout>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plotArea>
      <c:layout>
        <c:manualLayout>
          <c:layoutTarget val="inner"/>
          <c:xMode val="edge"/>
          <c:yMode val="edge"/>
          <c:x val="0.10058114610673666"/>
          <c:y val="0.17171296296296301"/>
          <c:w val="0.86608552055993004"/>
          <c:h val="0.72088764946048423"/>
        </c:manualLayout>
      </c:layout>
      <c:barChart>
        <c:barDir val="col"/>
        <c:grouping val="clustered"/>
        <c:ser>
          <c:idx val="0"/>
          <c:order val="0"/>
          <c:tx>
            <c:strRef>
              <c:f>'Ark1'!$C$10</c:f>
              <c:strCache>
                <c:ptCount val="1"/>
                <c:pt idx="0">
                  <c:v>Ofte stresset</c:v>
                </c:pt>
              </c:strCache>
            </c:strRef>
          </c:tx>
          <c:spPr>
            <a:solidFill>
              <a:schemeClr val="accent1"/>
            </a:solidFill>
            <a:ln>
              <a:noFill/>
            </a:ln>
            <a:effectLst/>
          </c:spPr>
          <c:dPt>
            <c:idx val="0"/>
            <c:spPr>
              <a:solidFill>
                <a:schemeClr val="accent2">
                  <a:lumMod val="75000"/>
                </a:schemeClr>
              </a:solidFill>
              <a:ln>
                <a:noFill/>
              </a:ln>
              <a:effectLst/>
            </c:spPr>
            <c:extLst xmlns:c16r2="http://schemas.microsoft.com/office/drawing/2015/06/chart">
              <c:ext xmlns:c16="http://schemas.microsoft.com/office/drawing/2014/chart" uri="{C3380CC4-5D6E-409C-BE32-E72D297353CC}">
                <c16:uniqueId val="{00000001-0FF6-453E-8D0C-EFED92194FF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'Ark1'!$D$9:$E$9</c:f>
              <c:strCache>
                <c:ptCount val="2"/>
                <c:pt idx="0">
                  <c:v>Drenge</c:v>
                </c:pt>
                <c:pt idx="1">
                  <c:v>Piger</c:v>
                </c:pt>
              </c:strCache>
            </c:strRef>
          </c:cat>
          <c:val>
            <c:numRef>
              <c:f>'Ark1'!$D$10:$E$10</c:f>
              <c:numCache>
                <c:formatCode>0.0%</c:formatCode>
                <c:ptCount val="2"/>
                <c:pt idx="0">
                  <c:v>0.1319311663479924</c:v>
                </c:pt>
                <c:pt idx="1">
                  <c:v>0.16134751773049646</c:v>
                </c:pt>
              </c:numCache>
            </c:numRef>
          </c:val>
          <c:extLst xmlns:c16r2="http://schemas.microsoft.com/office/drawing/2015/06/chart">
            <c:ext xmlns:c16="http://schemas.microsoft.com/office/drawing/2014/chart" uri="{C3380CC4-5D6E-409C-BE32-E72D297353CC}">
              <c16:uniqueId val="{00000002-0FF6-453E-8D0C-EFED92194FFC}"/>
            </c:ext>
          </c:extLst>
        </c:ser>
        <c:dLbls/>
        <c:gapWidth val="219"/>
        <c:overlap val="-27"/>
        <c:axId val="112924928"/>
        <c:axId val="112930816"/>
      </c:barChart>
      <c:catAx>
        <c:axId val="11292492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2930816"/>
        <c:crosses val="autoZero"/>
        <c:auto val="1"/>
        <c:lblAlgn val="ctr"/>
        <c:lblOffset val="100"/>
      </c:catAx>
      <c:valAx>
        <c:axId val="112930816"/>
        <c:scaling>
          <c:orientation val="minMax"/>
        </c:scaling>
        <c:axPos val="l"/>
        <c:majorGridlines>
          <c:spPr>
            <a:ln w="9525" cap="flat" cmpd="sng" algn="ctr">
              <a:solidFill>
                <a:schemeClr val="tx1">
                  <a:lumMod val="15000"/>
                  <a:lumOff val="85000"/>
                </a:schemeClr>
              </a:solidFill>
              <a:round/>
            </a:ln>
            <a:effectLst/>
          </c:spPr>
        </c:majorGridlines>
        <c:numFmt formatCode="0.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2924928"/>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da-DK"/>
  <c:chart>
    <c:title>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plotArea>
      <c:layout/>
      <c:barChart>
        <c:barDir val="col"/>
        <c:grouping val="clustered"/>
        <c:ser>
          <c:idx val="0"/>
          <c:order val="0"/>
          <c:tx>
            <c:strRef>
              <c:f>'Ark1'!$C$13</c:f>
              <c:strCache>
                <c:ptCount val="1"/>
                <c:pt idx="0">
                  <c:v>Svært ensom</c:v>
                </c:pt>
              </c:strCache>
            </c:strRef>
          </c:tx>
          <c:spPr>
            <a:solidFill>
              <a:schemeClr val="accent1"/>
            </a:solidFill>
            <a:ln>
              <a:noFill/>
            </a:ln>
            <a:effectLst/>
          </c:spPr>
          <c:dPt>
            <c:idx val="0"/>
            <c:spPr>
              <a:solidFill>
                <a:schemeClr val="accent2">
                  <a:lumMod val="75000"/>
                </a:schemeClr>
              </a:solidFill>
              <a:ln>
                <a:noFill/>
              </a:ln>
              <a:effectLst/>
            </c:spPr>
            <c:extLst xmlns:c16r2="http://schemas.microsoft.com/office/drawing/2015/06/chart">
              <c:ext xmlns:c16="http://schemas.microsoft.com/office/drawing/2014/chart" uri="{C3380CC4-5D6E-409C-BE32-E72D297353CC}">
                <c16:uniqueId val="{00000001-DEE4-4587-AD57-D60BD44C42B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'Ark1'!$D$12:$E$12</c:f>
              <c:strCache>
                <c:ptCount val="2"/>
                <c:pt idx="0">
                  <c:v>Drenge</c:v>
                </c:pt>
                <c:pt idx="1">
                  <c:v>Piger</c:v>
                </c:pt>
              </c:strCache>
            </c:strRef>
          </c:cat>
          <c:val>
            <c:numRef>
              <c:f>'Ark1'!$D$13:$E$13</c:f>
              <c:numCache>
                <c:formatCode>0.0%</c:formatCode>
                <c:ptCount val="2"/>
                <c:pt idx="0">
                  <c:v>8.2000000000000003E-2</c:v>
                </c:pt>
                <c:pt idx="1">
                  <c:v>0.14900000000000002</c:v>
                </c:pt>
              </c:numCache>
            </c:numRef>
          </c:val>
          <c:extLst xmlns:c16r2="http://schemas.microsoft.com/office/drawing/2015/06/chart">
            <c:ext xmlns:c16="http://schemas.microsoft.com/office/drawing/2014/chart" uri="{C3380CC4-5D6E-409C-BE32-E72D297353CC}">
              <c16:uniqueId val="{00000002-DEE4-4587-AD57-D60BD44C42B7}"/>
            </c:ext>
          </c:extLst>
        </c:ser>
        <c:dLbls/>
        <c:gapWidth val="219"/>
        <c:overlap val="-27"/>
        <c:axId val="112968832"/>
        <c:axId val="112970368"/>
      </c:barChart>
      <c:catAx>
        <c:axId val="11296883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2970368"/>
        <c:crosses val="autoZero"/>
        <c:auto val="1"/>
        <c:lblAlgn val="ctr"/>
        <c:lblOffset val="100"/>
      </c:catAx>
      <c:valAx>
        <c:axId val="112970368"/>
        <c:scaling>
          <c:orientation val="minMax"/>
        </c:scaling>
        <c:axPos val="l"/>
        <c:majorGridlines>
          <c:spPr>
            <a:ln w="9525" cap="flat" cmpd="sng" algn="ctr">
              <a:solidFill>
                <a:schemeClr val="tx1">
                  <a:lumMod val="15000"/>
                  <a:lumOff val="85000"/>
                </a:schemeClr>
              </a:solidFill>
              <a:round/>
            </a:ln>
            <a:effectLst/>
          </c:spPr>
        </c:majorGridlines>
        <c:numFmt formatCode="0.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2968832"/>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da-DK"/>
  <c:chart>
    <c:autoTitleDeleted val="1"/>
    <c:plotArea>
      <c:layout/>
      <c:lineChart>
        <c:grouping val="standard"/>
        <c:ser>
          <c:idx val="0"/>
          <c:order val="0"/>
          <c:tx>
            <c:strRef>
              <c:f>Trivsel!$J$56</c:f>
              <c:strCache>
                <c:ptCount val="1"/>
                <c:pt idx="0">
                  <c:v>Dreng</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Trivsel!$K$55:$N$55</c:f>
              <c:strCache>
                <c:ptCount val="4"/>
                <c:pt idx="0">
                  <c:v>3. klasse</c:v>
                </c:pt>
                <c:pt idx="1">
                  <c:v>4. klasse</c:v>
                </c:pt>
                <c:pt idx="2">
                  <c:v>5. klasse</c:v>
                </c:pt>
                <c:pt idx="3">
                  <c:v>6. klasse</c:v>
                </c:pt>
              </c:strCache>
            </c:strRef>
          </c:cat>
          <c:val>
            <c:numRef>
              <c:f>Trivsel!$K$56:$N$56</c:f>
              <c:numCache>
                <c:formatCode>0.0%</c:formatCode>
                <c:ptCount val="4"/>
                <c:pt idx="0">
                  <c:v>0.83000000000000007</c:v>
                </c:pt>
                <c:pt idx="1">
                  <c:v>0.8148148148148151</c:v>
                </c:pt>
                <c:pt idx="2">
                  <c:v>0.74857142857142911</c:v>
                </c:pt>
                <c:pt idx="3">
                  <c:v>0.75000000000000011</c:v>
                </c:pt>
              </c:numCache>
            </c:numRef>
          </c:val>
          <c:extLst xmlns:c16r2="http://schemas.microsoft.com/office/drawing/2015/06/chart">
            <c:ext xmlns:c16="http://schemas.microsoft.com/office/drawing/2014/chart" uri="{C3380CC4-5D6E-409C-BE32-E72D297353CC}">
              <c16:uniqueId val="{00000000-C6C2-4128-AC2B-53291032F92A}"/>
            </c:ext>
          </c:extLst>
        </c:ser>
        <c:ser>
          <c:idx val="1"/>
          <c:order val="1"/>
          <c:tx>
            <c:strRef>
              <c:f>Trivsel!$J$57</c:f>
              <c:strCache>
                <c:ptCount val="1"/>
                <c:pt idx="0">
                  <c:v>Pige</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Trivsel!$K$55:$N$55</c:f>
              <c:strCache>
                <c:ptCount val="4"/>
                <c:pt idx="0">
                  <c:v>3. klasse</c:v>
                </c:pt>
                <c:pt idx="1">
                  <c:v>4. klasse</c:v>
                </c:pt>
                <c:pt idx="2">
                  <c:v>5. klasse</c:v>
                </c:pt>
                <c:pt idx="3">
                  <c:v>6. klasse</c:v>
                </c:pt>
              </c:strCache>
            </c:strRef>
          </c:cat>
          <c:val>
            <c:numRef>
              <c:f>Trivsel!$K$57:$N$57</c:f>
              <c:numCache>
                <c:formatCode>0.0%</c:formatCode>
                <c:ptCount val="4"/>
                <c:pt idx="0">
                  <c:v>0.71014492753623204</c:v>
                </c:pt>
                <c:pt idx="1">
                  <c:v>0.70338983050847526</c:v>
                </c:pt>
                <c:pt idx="2">
                  <c:v>0.55494505494505508</c:v>
                </c:pt>
                <c:pt idx="3">
                  <c:v>0.46825396825396798</c:v>
                </c:pt>
              </c:numCache>
            </c:numRef>
          </c:val>
          <c:extLst xmlns:c16r2="http://schemas.microsoft.com/office/drawing/2015/06/chart">
            <c:ext xmlns:c16="http://schemas.microsoft.com/office/drawing/2014/chart" uri="{C3380CC4-5D6E-409C-BE32-E72D297353CC}">
              <c16:uniqueId val="{00000001-C6C2-4128-AC2B-53291032F92A}"/>
            </c:ext>
          </c:extLst>
        </c:ser>
        <c:dLbls/>
        <c:marker val="1"/>
        <c:axId val="112899200"/>
        <c:axId val="112900736"/>
      </c:lineChart>
      <c:catAx>
        <c:axId val="11289920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2900736"/>
        <c:crosses val="autoZero"/>
        <c:auto val="1"/>
        <c:lblAlgn val="ctr"/>
        <c:lblOffset val="100"/>
      </c:catAx>
      <c:valAx>
        <c:axId val="112900736"/>
        <c:scaling>
          <c:orientation val="minMax"/>
        </c:scaling>
        <c:axPos val="l"/>
        <c:majorGridlines>
          <c:spPr>
            <a:ln w="9525" cap="flat" cmpd="sng" algn="ctr">
              <a:solidFill>
                <a:schemeClr val="tx1">
                  <a:lumMod val="15000"/>
                  <a:lumOff val="85000"/>
                </a:schemeClr>
              </a:solidFill>
              <a:round/>
            </a:ln>
            <a:effectLst/>
          </c:spPr>
        </c:majorGridlines>
        <c:numFmt formatCode="0.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12899200"/>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76.sv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11" Type="http://schemas.openxmlformats.org/officeDocument/2006/relationships/image" Target="../media/image70.png"/><Relationship Id="rId5" Type="http://schemas.openxmlformats.org/officeDocument/2006/relationships/image" Target="../media/image67.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69.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18839F-21A9-4F5B-B50E-C725E9B1BF27}"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A1589065-24E3-4F58-9708-3E90ADBA1B60}">
      <dgm:prSet/>
      <dgm:spPr/>
      <dgm:t>
        <a:bodyPr/>
        <a:lstStyle/>
        <a:p>
          <a:r>
            <a:rPr lang="da-DK" dirty="0"/>
            <a:t>Et vedholdent arbejde med at rammesætte og guide i forhold til at være en del af fællesskaber….</a:t>
          </a:r>
          <a:r>
            <a:rPr lang="da-DK" dirty="0" err="1"/>
            <a:t>mao</a:t>
          </a:r>
          <a:r>
            <a:rPr lang="da-DK" dirty="0"/>
            <a:t>. at gøre unge til subjekter for hinanden…..</a:t>
          </a:r>
          <a:endParaRPr lang="en-US" dirty="0"/>
        </a:p>
      </dgm:t>
    </dgm:pt>
    <dgm:pt modelId="{0D2E7C88-DF4D-41CD-BCAB-47252D9389A4}" type="parTrans" cxnId="{16D74D1D-E976-44A2-B5D7-1042AF4A2A40}">
      <dgm:prSet/>
      <dgm:spPr/>
      <dgm:t>
        <a:bodyPr/>
        <a:lstStyle/>
        <a:p>
          <a:endParaRPr lang="en-US"/>
        </a:p>
      </dgm:t>
    </dgm:pt>
    <dgm:pt modelId="{6E0A33D3-3962-4091-8BC5-6994E209DE51}" type="sibTrans" cxnId="{16D74D1D-E976-44A2-B5D7-1042AF4A2A40}">
      <dgm:prSet/>
      <dgm:spPr/>
      <dgm:t>
        <a:bodyPr/>
        <a:lstStyle/>
        <a:p>
          <a:endParaRPr lang="en-US"/>
        </a:p>
      </dgm:t>
    </dgm:pt>
    <dgm:pt modelId="{53B835A8-1DFB-46D1-9C3E-51C62FCCA15B}">
      <dgm:prSet/>
      <dgm:spPr/>
      <dgm:t>
        <a:bodyPr/>
        <a:lstStyle/>
        <a:p>
          <a:r>
            <a:rPr lang="da-DK" dirty="0"/>
            <a:t>Der er stort potentiale i at få unge til at benytte hinandens ressourcer – </a:t>
          </a:r>
          <a:r>
            <a:rPr lang="da-DK" dirty="0" err="1"/>
            <a:t>mao</a:t>
          </a:r>
          <a:r>
            <a:rPr lang="da-DK" dirty="0"/>
            <a:t>. har meningsfyldte oplevelser med ”Jeg-DU-relationer”……</a:t>
          </a:r>
          <a:endParaRPr lang="en-US" dirty="0"/>
        </a:p>
      </dgm:t>
    </dgm:pt>
    <dgm:pt modelId="{6FD4BB3A-AC5F-46CF-B878-994E97349D42}" type="parTrans" cxnId="{E58FD3B5-5640-4DC8-B046-8968C1ADA726}">
      <dgm:prSet/>
      <dgm:spPr/>
      <dgm:t>
        <a:bodyPr/>
        <a:lstStyle/>
        <a:p>
          <a:endParaRPr lang="en-US"/>
        </a:p>
      </dgm:t>
    </dgm:pt>
    <dgm:pt modelId="{0AC2BD2D-BE0F-40E7-918F-DC7564F4F555}" type="sibTrans" cxnId="{E58FD3B5-5640-4DC8-B046-8968C1ADA726}">
      <dgm:prSet/>
      <dgm:spPr/>
      <dgm:t>
        <a:bodyPr/>
        <a:lstStyle/>
        <a:p>
          <a:endParaRPr lang="en-US"/>
        </a:p>
      </dgm:t>
    </dgm:pt>
    <dgm:pt modelId="{C6F8A55A-E5C0-4AD4-AD5C-8C0724D07852}" type="pres">
      <dgm:prSet presAssocID="{4618839F-21A9-4F5B-B50E-C725E9B1BF27}" presName="linear" presStyleCnt="0">
        <dgm:presLayoutVars>
          <dgm:animLvl val="lvl"/>
          <dgm:resizeHandles val="exact"/>
        </dgm:presLayoutVars>
      </dgm:prSet>
      <dgm:spPr/>
      <dgm:t>
        <a:bodyPr/>
        <a:lstStyle/>
        <a:p>
          <a:endParaRPr lang="da-DK"/>
        </a:p>
      </dgm:t>
    </dgm:pt>
    <dgm:pt modelId="{EFE96BCD-7B87-4784-A957-17DCFF2516CF}" type="pres">
      <dgm:prSet presAssocID="{A1589065-24E3-4F58-9708-3E90ADBA1B60}" presName="parentText" presStyleLbl="node1" presStyleIdx="0" presStyleCnt="2">
        <dgm:presLayoutVars>
          <dgm:chMax val="0"/>
          <dgm:bulletEnabled val="1"/>
        </dgm:presLayoutVars>
      </dgm:prSet>
      <dgm:spPr/>
      <dgm:t>
        <a:bodyPr/>
        <a:lstStyle/>
        <a:p>
          <a:endParaRPr lang="da-DK"/>
        </a:p>
      </dgm:t>
    </dgm:pt>
    <dgm:pt modelId="{BC007821-4419-45B1-837F-B7432811E22A}" type="pres">
      <dgm:prSet presAssocID="{6E0A33D3-3962-4091-8BC5-6994E209DE51}" presName="spacer" presStyleCnt="0"/>
      <dgm:spPr/>
    </dgm:pt>
    <dgm:pt modelId="{6E8E40B0-1796-45FC-8161-37DEC26D027F}" type="pres">
      <dgm:prSet presAssocID="{53B835A8-1DFB-46D1-9C3E-51C62FCCA15B}" presName="parentText" presStyleLbl="node1" presStyleIdx="1" presStyleCnt="2">
        <dgm:presLayoutVars>
          <dgm:chMax val="0"/>
          <dgm:bulletEnabled val="1"/>
        </dgm:presLayoutVars>
      </dgm:prSet>
      <dgm:spPr/>
      <dgm:t>
        <a:bodyPr/>
        <a:lstStyle/>
        <a:p>
          <a:endParaRPr lang="da-DK"/>
        </a:p>
      </dgm:t>
    </dgm:pt>
  </dgm:ptLst>
  <dgm:cxnLst>
    <dgm:cxn modelId="{ED7EC073-92A8-4584-85C9-7BC59C963619}" type="presOf" srcId="{53B835A8-1DFB-46D1-9C3E-51C62FCCA15B}" destId="{6E8E40B0-1796-45FC-8161-37DEC26D027F}" srcOrd="0" destOrd="0" presId="urn:microsoft.com/office/officeart/2005/8/layout/vList2"/>
    <dgm:cxn modelId="{E58FD3B5-5640-4DC8-B046-8968C1ADA726}" srcId="{4618839F-21A9-4F5B-B50E-C725E9B1BF27}" destId="{53B835A8-1DFB-46D1-9C3E-51C62FCCA15B}" srcOrd="1" destOrd="0" parTransId="{6FD4BB3A-AC5F-46CF-B878-994E97349D42}" sibTransId="{0AC2BD2D-BE0F-40E7-918F-DC7564F4F555}"/>
    <dgm:cxn modelId="{C141229F-3B7C-45BE-B281-D7B9D3CCA95E}" type="presOf" srcId="{A1589065-24E3-4F58-9708-3E90ADBA1B60}" destId="{EFE96BCD-7B87-4784-A957-17DCFF2516CF}" srcOrd="0" destOrd="0" presId="urn:microsoft.com/office/officeart/2005/8/layout/vList2"/>
    <dgm:cxn modelId="{16D74D1D-E976-44A2-B5D7-1042AF4A2A40}" srcId="{4618839F-21A9-4F5B-B50E-C725E9B1BF27}" destId="{A1589065-24E3-4F58-9708-3E90ADBA1B60}" srcOrd="0" destOrd="0" parTransId="{0D2E7C88-DF4D-41CD-BCAB-47252D9389A4}" sibTransId="{6E0A33D3-3962-4091-8BC5-6994E209DE51}"/>
    <dgm:cxn modelId="{C2F9118E-8881-4A4F-9127-2DC016B039DD}" type="presOf" srcId="{4618839F-21A9-4F5B-B50E-C725E9B1BF27}" destId="{C6F8A55A-E5C0-4AD4-AD5C-8C0724D07852}" srcOrd="0" destOrd="0" presId="urn:microsoft.com/office/officeart/2005/8/layout/vList2"/>
    <dgm:cxn modelId="{9D25C277-2BAE-4E9E-84CE-941E0F7F6702}" type="presParOf" srcId="{C6F8A55A-E5C0-4AD4-AD5C-8C0724D07852}" destId="{EFE96BCD-7B87-4784-A957-17DCFF2516CF}" srcOrd="0" destOrd="0" presId="urn:microsoft.com/office/officeart/2005/8/layout/vList2"/>
    <dgm:cxn modelId="{D34C518F-7BAE-4543-AC9E-D5B36A735F2D}" type="presParOf" srcId="{C6F8A55A-E5C0-4AD4-AD5C-8C0724D07852}" destId="{BC007821-4419-45B1-837F-B7432811E22A}" srcOrd="1" destOrd="0" presId="urn:microsoft.com/office/officeart/2005/8/layout/vList2"/>
    <dgm:cxn modelId="{12101371-9F0A-4DD1-9787-3D569131D9D4}" type="presParOf" srcId="{C6F8A55A-E5C0-4AD4-AD5C-8C0724D07852}" destId="{6E8E40B0-1796-45FC-8161-37DEC26D027F}"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F14C2C-CE1A-4FE2-B45F-7F0C9CACCA6F}"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89952C2-C970-4FB8-B6BE-676FEC21D58D}">
      <dgm:prSet/>
      <dgm:spPr/>
      <dgm:t>
        <a:bodyPr/>
        <a:lstStyle/>
        <a:p>
          <a:pPr>
            <a:lnSpc>
              <a:spcPct val="100000"/>
            </a:lnSpc>
          </a:pPr>
          <a:r>
            <a:rPr lang="da-DK"/>
            <a:t>21st Century Skills:</a:t>
          </a:r>
          <a:endParaRPr lang="en-US"/>
        </a:p>
      </dgm:t>
    </dgm:pt>
    <dgm:pt modelId="{8CC77AC3-19F7-472A-99EE-AA0C0471FDE0}" type="parTrans" cxnId="{721457A0-CD49-4A5C-A14F-532A0963EA90}">
      <dgm:prSet/>
      <dgm:spPr/>
      <dgm:t>
        <a:bodyPr/>
        <a:lstStyle/>
        <a:p>
          <a:endParaRPr lang="en-US"/>
        </a:p>
      </dgm:t>
    </dgm:pt>
    <dgm:pt modelId="{C10C5C5B-1018-4BAC-99DE-623135AE2E21}" type="sibTrans" cxnId="{721457A0-CD49-4A5C-A14F-532A0963EA90}">
      <dgm:prSet/>
      <dgm:spPr/>
      <dgm:t>
        <a:bodyPr/>
        <a:lstStyle/>
        <a:p>
          <a:pPr>
            <a:lnSpc>
              <a:spcPct val="100000"/>
            </a:lnSpc>
          </a:pPr>
          <a:endParaRPr lang="en-US" dirty="0"/>
        </a:p>
      </dgm:t>
    </dgm:pt>
    <dgm:pt modelId="{9E28806D-DA25-4BF3-997A-86E7F10B2519}">
      <dgm:prSet/>
      <dgm:spPr/>
      <dgm:t>
        <a:bodyPr/>
        <a:lstStyle/>
        <a:p>
          <a:pPr>
            <a:lnSpc>
              <a:spcPct val="100000"/>
            </a:lnSpc>
          </a:pPr>
          <a:r>
            <a:rPr lang="da-DK"/>
            <a:t>Det at kunne være udenfor sin </a:t>
          </a:r>
          <a:r>
            <a:rPr lang="da-DK" b="1"/>
            <a:t>comfortzone</a:t>
          </a:r>
          <a:r>
            <a:rPr lang="da-DK"/>
            <a:t>…..</a:t>
          </a:r>
          <a:endParaRPr lang="en-US"/>
        </a:p>
      </dgm:t>
    </dgm:pt>
    <dgm:pt modelId="{ABFCC5DF-EAEB-4CF6-A3D2-544BD8627B41}" type="parTrans" cxnId="{2C00DCB5-F2AC-44F2-B3BA-52F18A44D3D3}">
      <dgm:prSet/>
      <dgm:spPr/>
      <dgm:t>
        <a:bodyPr/>
        <a:lstStyle/>
        <a:p>
          <a:endParaRPr lang="en-US"/>
        </a:p>
      </dgm:t>
    </dgm:pt>
    <dgm:pt modelId="{00EC5A2F-90FE-4073-9E1B-CBC6B002DD9E}" type="sibTrans" cxnId="{2C00DCB5-F2AC-44F2-B3BA-52F18A44D3D3}">
      <dgm:prSet/>
      <dgm:spPr/>
      <dgm:t>
        <a:bodyPr/>
        <a:lstStyle/>
        <a:p>
          <a:pPr>
            <a:lnSpc>
              <a:spcPct val="100000"/>
            </a:lnSpc>
          </a:pPr>
          <a:endParaRPr lang="en-US" dirty="0"/>
        </a:p>
      </dgm:t>
    </dgm:pt>
    <dgm:pt modelId="{F2B930B4-8E99-47AE-92A5-71D00AC582F8}">
      <dgm:prSet/>
      <dgm:spPr/>
      <dgm:t>
        <a:bodyPr/>
        <a:lstStyle/>
        <a:p>
          <a:pPr>
            <a:lnSpc>
              <a:spcPct val="100000"/>
            </a:lnSpc>
          </a:pPr>
          <a:r>
            <a:rPr lang="da-DK" b="1"/>
            <a:t>Eksperimentere </a:t>
          </a:r>
          <a:r>
            <a:rPr lang="da-DK"/>
            <a:t>– og turde fejle…</a:t>
          </a:r>
          <a:endParaRPr lang="en-US"/>
        </a:p>
      </dgm:t>
    </dgm:pt>
    <dgm:pt modelId="{20DEBE2D-C42F-45D4-BA45-CCEC6D2F3732}" type="parTrans" cxnId="{C2F953F5-DE60-4CCB-A12E-02CE9C82DF19}">
      <dgm:prSet/>
      <dgm:spPr/>
      <dgm:t>
        <a:bodyPr/>
        <a:lstStyle/>
        <a:p>
          <a:endParaRPr lang="en-US"/>
        </a:p>
      </dgm:t>
    </dgm:pt>
    <dgm:pt modelId="{D1FA04FA-AB59-4C4E-9AAC-FB70A9853552}" type="sibTrans" cxnId="{C2F953F5-DE60-4CCB-A12E-02CE9C82DF19}">
      <dgm:prSet/>
      <dgm:spPr/>
      <dgm:t>
        <a:bodyPr/>
        <a:lstStyle/>
        <a:p>
          <a:pPr>
            <a:lnSpc>
              <a:spcPct val="100000"/>
            </a:lnSpc>
          </a:pPr>
          <a:endParaRPr lang="en-US" dirty="0"/>
        </a:p>
      </dgm:t>
    </dgm:pt>
    <dgm:pt modelId="{8F059E7A-8A6D-497E-858A-BB8260E99971}">
      <dgm:prSet/>
      <dgm:spPr/>
      <dgm:t>
        <a:bodyPr/>
        <a:lstStyle/>
        <a:p>
          <a:pPr>
            <a:lnSpc>
              <a:spcPct val="100000"/>
            </a:lnSpc>
          </a:pPr>
          <a:r>
            <a:rPr lang="da-DK"/>
            <a:t>Evnen og viljen til </a:t>
          </a:r>
          <a:r>
            <a:rPr lang="da-DK" b="1"/>
            <a:t>samarbejde</a:t>
          </a:r>
          <a:endParaRPr lang="en-US"/>
        </a:p>
      </dgm:t>
    </dgm:pt>
    <dgm:pt modelId="{D452876F-85E4-4202-9EDB-721D0478BB78}" type="parTrans" cxnId="{97C92281-F708-4D7F-931F-1C7B996117AF}">
      <dgm:prSet/>
      <dgm:spPr/>
      <dgm:t>
        <a:bodyPr/>
        <a:lstStyle/>
        <a:p>
          <a:endParaRPr lang="en-US"/>
        </a:p>
      </dgm:t>
    </dgm:pt>
    <dgm:pt modelId="{EEFD417F-78F7-4C5D-B416-C270E694523F}" type="sibTrans" cxnId="{97C92281-F708-4D7F-931F-1C7B996117AF}">
      <dgm:prSet/>
      <dgm:spPr/>
      <dgm:t>
        <a:bodyPr/>
        <a:lstStyle/>
        <a:p>
          <a:pPr>
            <a:lnSpc>
              <a:spcPct val="100000"/>
            </a:lnSpc>
          </a:pPr>
          <a:endParaRPr lang="en-US" dirty="0"/>
        </a:p>
      </dgm:t>
    </dgm:pt>
    <dgm:pt modelId="{1F4F896B-9C54-4A05-B7C3-50F613E0BDB9}">
      <dgm:prSet/>
      <dgm:spPr/>
      <dgm:t>
        <a:bodyPr/>
        <a:lstStyle/>
        <a:p>
          <a:pPr>
            <a:lnSpc>
              <a:spcPct val="100000"/>
            </a:lnSpc>
          </a:pPr>
          <a:r>
            <a:rPr lang="da-DK" b="1"/>
            <a:t>Kreativitet</a:t>
          </a:r>
          <a:endParaRPr lang="en-US"/>
        </a:p>
      </dgm:t>
    </dgm:pt>
    <dgm:pt modelId="{990D629B-E751-439E-A2DA-6B437B3D81ED}" type="parTrans" cxnId="{0914E616-3105-4DA9-9E4E-3E3BECC07DB6}">
      <dgm:prSet/>
      <dgm:spPr/>
      <dgm:t>
        <a:bodyPr/>
        <a:lstStyle/>
        <a:p>
          <a:endParaRPr lang="en-US"/>
        </a:p>
      </dgm:t>
    </dgm:pt>
    <dgm:pt modelId="{FBFCF724-B77B-4768-B914-B95261E07B79}" type="sibTrans" cxnId="{0914E616-3105-4DA9-9E4E-3E3BECC07DB6}">
      <dgm:prSet/>
      <dgm:spPr/>
      <dgm:t>
        <a:bodyPr/>
        <a:lstStyle/>
        <a:p>
          <a:pPr>
            <a:lnSpc>
              <a:spcPct val="100000"/>
            </a:lnSpc>
          </a:pPr>
          <a:endParaRPr lang="en-US" dirty="0"/>
        </a:p>
      </dgm:t>
    </dgm:pt>
    <dgm:pt modelId="{53740879-CFF0-4AA8-B948-AB45BF953208}">
      <dgm:prSet/>
      <dgm:spPr/>
      <dgm:t>
        <a:bodyPr/>
        <a:lstStyle/>
        <a:p>
          <a:pPr>
            <a:lnSpc>
              <a:spcPct val="100000"/>
            </a:lnSpc>
          </a:pPr>
          <a:r>
            <a:rPr lang="da-DK"/>
            <a:t>Kritisk sans – ikke bare ”Hvad?” men også ”</a:t>
          </a:r>
          <a:r>
            <a:rPr lang="da-DK" b="1"/>
            <a:t>Hvorfor</a:t>
          </a:r>
          <a:r>
            <a:rPr lang="da-DK"/>
            <a:t>?”</a:t>
          </a:r>
          <a:endParaRPr lang="en-US"/>
        </a:p>
      </dgm:t>
    </dgm:pt>
    <dgm:pt modelId="{920FFB78-7859-444A-999C-8A78D5165225}" type="parTrans" cxnId="{99D0FAD5-9CF9-4537-9603-49901D2F91CF}">
      <dgm:prSet/>
      <dgm:spPr/>
      <dgm:t>
        <a:bodyPr/>
        <a:lstStyle/>
        <a:p>
          <a:endParaRPr lang="en-US"/>
        </a:p>
      </dgm:t>
    </dgm:pt>
    <dgm:pt modelId="{1C6E5E82-47D5-4BA1-87D1-AA30D4F22221}" type="sibTrans" cxnId="{99D0FAD5-9CF9-4537-9603-49901D2F91CF}">
      <dgm:prSet/>
      <dgm:spPr/>
      <dgm:t>
        <a:bodyPr/>
        <a:lstStyle/>
        <a:p>
          <a:endParaRPr lang="en-US"/>
        </a:p>
      </dgm:t>
    </dgm:pt>
    <dgm:pt modelId="{53D06948-6CAB-4628-A50F-E374E1365848}" type="pres">
      <dgm:prSet presAssocID="{C5F14C2C-CE1A-4FE2-B45F-7F0C9CACCA6F}" presName="root" presStyleCnt="0">
        <dgm:presLayoutVars>
          <dgm:dir/>
          <dgm:resizeHandles val="exact"/>
        </dgm:presLayoutVars>
      </dgm:prSet>
      <dgm:spPr/>
      <dgm:t>
        <a:bodyPr/>
        <a:lstStyle/>
        <a:p>
          <a:endParaRPr lang="da-DK"/>
        </a:p>
      </dgm:t>
    </dgm:pt>
    <dgm:pt modelId="{608D6B70-4CCD-40F8-97BD-FF43CA4D9DF4}" type="pres">
      <dgm:prSet presAssocID="{C5F14C2C-CE1A-4FE2-B45F-7F0C9CACCA6F}" presName="container" presStyleCnt="0">
        <dgm:presLayoutVars>
          <dgm:dir/>
          <dgm:resizeHandles val="exact"/>
        </dgm:presLayoutVars>
      </dgm:prSet>
      <dgm:spPr/>
    </dgm:pt>
    <dgm:pt modelId="{C053B048-9A0B-4A7F-B766-7C5C5B805632}" type="pres">
      <dgm:prSet presAssocID="{889952C2-C970-4FB8-B6BE-676FEC21D58D}" presName="compNode" presStyleCnt="0"/>
      <dgm:spPr/>
    </dgm:pt>
    <dgm:pt modelId="{D9749358-2B55-4197-9BE8-87C8EFAEBEB8}" type="pres">
      <dgm:prSet presAssocID="{889952C2-C970-4FB8-B6BE-676FEC21D58D}" presName="iconBgRect" presStyleLbl="bgShp" presStyleIdx="0" presStyleCnt="6"/>
      <dgm:spPr/>
    </dgm:pt>
    <dgm:pt modelId="{5425FB40-DEB1-4375-8528-0B96075770CF}" type="pres">
      <dgm:prSet presAssocID="{889952C2-C970-4FB8-B6BE-676FEC21D58D}" presName="iconRect" presStyleLbl="node1" presStyleIdx="0" presStyleCnt="6"/>
      <dgm:spPr>
        <a:blipFill>
          <a:blip xmlns:r="http://schemas.openxmlformats.org/officeDocument/2006/relationships" r:embed="rId1" cstate="screen">
            <a:extLst>
              <a:ext uri="{28A0092B-C50C-407E-A947-70E740481C1C}">
                <a14:useLocalDpi xmlns:a14="http://schemas.microsoft.com/office/drawing/2010/main" xmlns=""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xmlns="" id="0" name="" descr="Earth Globe Americas"/>
        </a:ext>
      </dgm:extLst>
    </dgm:pt>
    <dgm:pt modelId="{9A2B8A63-84E4-4078-ADC0-4430A563EB40}" type="pres">
      <dgm:prSet presAssocID="{889952C2-C970-4FB8-B6BE-676FEC21D58D}" presName="spaceRect" presStyleCnt="0"/>
      <dgm:spPr/>
    </dgm:pt>
    <dgm:pt modelId="{CE14C92B-688C-4FA1-832A-EFC872C6D004}" type="pres">
      <dgm:prSet presAssocID="{889952C2-C970-4FB8-B6BE-676FEC21D58D}" presName="textRect" presStyleLbl="revTx" presStyleIdx="0" presStyleCnt="6">
        <dgm:presLayoutVars>
          <dgm:chMax val="1"/>
          <dgm:chPref val="1"/>
        </dgm:presLayoutVars>
      </dgm:prSet>
      <dgm:spPr/>
      <dgm:t>
        <a:bodyPr/>
        <a:lstStyle/>
        <a:p>
          <a:endParaRPr lang="da-DK"/>
        </a:p>
      </dgm:t>
    </dgm:pt>
    <dgm:pt modelId="{43658218-221A-41BB-8FF5-81F924BED967}" type="pres">
      <dgm:prSet presAssocID="{C10C5C5B-1018-4BAC-99DE-623135AE2E21}" presName="sibTrans" presStyleLbl="sibTrans2D1" presStyleIdx="0" presStyleCnt="0"/>
      <dgm:spPr/>
      <dgm:t>
        <a:bodyPr/>
        <a:lstStyle/>
        <a:p>
          <a:endParaRPr lang="da-DK"/>
        </a:p>
      </dgm:t>
    </dgm:pt>
    <dgm:pt modelId="{FEAF161E-937D-4ACA-9FA1-7C887AF678CD}" type="pres">
      <dgm:prSet presAssocID="{9E28806D-DA25-4BF3-997A-86E7F10B2519}" presName="compNode" presStyleCnt="0"/>
      <dgm:spPr/>
    </dgm:pt>
    <dgm:pt modelId="{773B59BB-962D-4BA5-AC9A-1D2F4E4C31C9}" type="pres">
      <dgm:prSet presAssocID="{9E28806D-DA25-4BF3-997A-86E7F10B2519}" presName="iconBgRect" presStyleLbl="bgShp" presStyleIdx="1" presStyleCnt="6"/>
      <dgm:spPr/>
    </dgm:pt>
    <dgm:pt modelId="{7D74E1B6-A5E4-4D56-8D95-7992573B0085}" type="pres">
      <dgm:prSet presAssocID="{9E28806D-DA25-4BF3-997A-86E7F10B2519}" presName="iconRect" presStyleLbl="node1" presStyleIdx="1" presStyleCnt="6"/>
      <dgm:spPr>
        <a:blipFill>
          <a:blip xmlns:r="http://schemas.openxmlformats.org/officeDocument/2006/relationships" r:embed="rId3" cstate="screen">
            <a:extLst>
              <a:ext uri="{28A0092B-C50C-407E-A947-70E740481C1C}">
                <a14:useLocalDpi xmlns:a14="http://schemas.microsoft.com/office/drawing/2010/main" xmlns=""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xmlns="" id="0" name="" descr="Skeleton"/>
        </a:ext>
      </dgm:extLst>
    </dgm:pt>
    <dgm:pt modelId="{9162C754-65B0-4574-AFA7-1BFDA76164BB}" type="pres">
      <dgm:prSet presAssocID="{9E28806D-DA25-4BF3-997A-86E7F10B2519}" presName="spaceRect" presStyleCnt="0"/>
      <dgm:spPr/>
    </dgm:pt>
    <dgm:pt modelId="{4931FBAA-FE85-41ED-80EC-04BBA9B94559}" type="pres">
      <dgm:prSet presAssocID="{9E28806D-DA25-4BF3-997A-86E7F10B2519}" presName="textRect" presStyleLbl="revTx" presStyleIdx="1" presStyleCnt="6">
        <dgm:presLayoutVars>
          <dgm:chMax val="1"/>
          <dgm:chPref val="1"/>
        </dgm:presLayoutVars>
      </dgm:prSet>
      <dgm:spPr/>
      <dgm:t>
        <a:bodyPr/>
        <a:lstStyle/>
        <a:p>
          <a:endParaRPr lang="da-DK"/>
        </a:p>
      </dgm:t>
    </dgm:pt>
    <dgm:pt modelId="{B883BC74-40ED-469E-9305-B280DAC06261}" type="pres">
      <dgm:prSet presAssocID="{00EC5A2F-90FE-4073-9E1B-CBC6B002DD9E}" presName="sibTrans" presStyleLbl="sibTrans2D1" presStyleIdx="0" presStyleCnt="0"/>
      <dgm:spPr/>
      <dgm:t>
        <a:bodyPr/>
        <a:lstStyle/>
        <a:p>
          <a:endParaRPr lang="da-DK"/>
        </a:p>
      </dgm:t>
    </dgm:pt>
    <dgm:pt modelId="{1F077DA7-7397-4297-A55B-E44CB2FF7752}" type="pres">
      <dgm:prSet presAssocID="{F2B930B4-8E99-47AE-92A5-71D00AC582F8}" presName="compNode" presStyleCnt="0"/>
      <dgm:spPr/>
    </dgm:pt>
    <dgm:pt modelId="{87BE8DAB-8B38-4536-B513-4458D15CE368}" type="pres">
      <dgm:prSet presAssocID="{F2B930B4-8E99-47AE-92A5-71D00AC582F8}" presName="iconBgRect" presStyleLbl="bgShp" presStyleIdx="2" presStyleCnt="6"/>
      <dgm:spPr/>
    </dgm:pt>
    <dgm:pt modelId="{35B4FF1B-1D69-4760-ADCF-BCC4DB176D36}" type="pres">
      <dgm:prSet presAssocID="{F2B930B4-8E99-47AE-92A5-71D00AC582F8}" presName="iconRect" presStyleLbl="node1" presStyleIdx="2" presStyleCnt="6"/>
      <dgm:spPr>
        <a:blipFill>
          <a:blip xmlns:r="http://schemas.openxmlformats.org/officeDocument/2006/relationships" r:embed="rId5" cstate="screen">
            <a:extLst>
              <a:ext uri="{28A0092B-C50C-407E-A947-70E740481C1C}">
                <a14:useLocalDpi xmlns:a14="http://schemas.microsoft.com/office/drawing/2010/main" xmlns=""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xmlns="" id="0" name="" descr="Scientist"/>
        </a:ext>
      </dgm:extLst>
    </dgm:pt>
    <dgm:pt modelId="{354DD751-5085-468B-AE16-CFD6F700726D}" type="pres">
      <dgm:prSet presAssocID="{F2B930B4-8E99-47AE-92A5-71D00AC582F8}" presName="spaceRect" presStyleCnt="0"/>
      <dgm:spPr/>
    </dgm:pt>
    <dgm:pt modelId="{25B1C7A5-352D-49F9-B2B1-F8BFF7CBBFA6}" type="pres">
      <dgm:prSet presAssocID="{F2B930B4-8E99-47AE-92A5-71D00AC582F8}" presName="textRect" presStyleLbl="revTx" presStyleIdx="2" presStyleCnt="6">
        <dgm:presLayoutVars>
          <dgm:chMax val="1"/>
          <dgm:chPref val="1"/>
        </dgm:presLayoutVars>
      </dgm:prSet>
      <dgm:spPr/>
      <dgm:t>
        <a:bodyPr/>
        <a:lstStyle/>
        <a:p>
          <a:endParaRPr lang="da-DK"/>
        </a:p>
      </dgm:t>
    </dgm:pt>
    <dgm:pt modelId="{6C34B30A-8771-4965-9974-2F62E0B1038A}" type="pres">
      <dgm:prSet presAssocID="{D1FA04FA-AB59-4C4E-9AAC-FB70A9853552}" presName="sibTrans" presStyleLbl="sibTrans2D1" presStyleIdx="0" presStyleCnt="0"/>
      <dgm:spPr/>
      <dgm:t>
        <a:bodyPr/>
        <a:lstStyle/>
        <a:p>
          <a:endParaRPr lang="da-DK"/>
        </a:p>
      </dgm:t>
    </dgm:pt>
    <dgm:pt modelId="{41A53623-1B25-4B9D-B41C-002BEC7D2381}" type="pres">
      <dgm:prSet presAssocID="{8F059E7A-8A6D-497E-858A-BB8260E99971}" presName="compNode" presStyleCnt="0"/>
      <dgm:spPr/>
    </dgm:pt>
    <dgm:pt modelId="{4B5C766F-B1CB-4B4E-A5CD-9DF9AB363F26}" type="pres">
      <dgm:prSet presAssocID="{8F059E7A-8A6D-497E-858A-BB8260E99971}" presName="iconBgRect" presStyleLbl="bgShp" presStyleIdx="3" presStyleCnt="6"/>
      <dgm:spPr/>
    </dgm:pt>
    <dgm:pt modelId="{41A8E2F1-99DF-4AB6-BABB-BB5B9A516105}" type="pres">
      <dgm:prSet presAssocID="{8F059E7A-8A6D-497E-858A-BB8260E99971}" presName="iconRect" presStyleLbl="node1" presStyleIdx="3" presStyleCnt="6"/>
      <dgm:spPr>
        <a:blipFill>
          <a:blip xmlns:r="http://schemas.openxmlformats.org/officeDocument/2006/relationships" r:embed="rId7" cstate="screen">
            <a:extLst>
              <a:ext uri="{28A0092B-C50C-407E-A947-70E740481C1C}">
                <a14:useLocalDpi xmlns:a14="http://schemas.microsoft.com/office/drawing/2010/main" xmlns="" val="0"/>
              </a:ext>
              <a:ext uri="{96DAC541-7B7A-43D3-8B79-37D633B846F1}">
                <asvg:svgBlip xmlns="" xmlns:asvg="http://schemas.microsoft.com/office/drawing/2016/SVG/main" r:embed="rId8"/>
              </a:ext>
            </a:extLst>
          </a:blip>
          <a:stretch>
            <a:fillRect/>
          </a:stretch>
        </a:blipFill>
        <a:ln>
          <a:noFill/>
        </a:ln>
      </dgm:spPr>
      <dgm:extLst>
        <a:ext uri="{E40237B7-FDA0-4F09-8148-C483321AD2D9}">
          <dgm14:cNvPr xmlns:dgm14="http://schemas.microsoft.com/office/drawing/2010/diagram" xmlns="" id="0" name="" descr="Handshake"/>
        </a:ext>
      </dgm:extLst>
    </dgm:pt>
    <dgm:pt modelId="{E0BDA1D9-C63D-4CF4-BF5E-B01344855C37}" type="pres">
      <dgm:prSet presAssocID="{8F059E7A-8A6D-497E-858A-BB8260E99971}" presName="spaceRect" presStyleCnt="0"/>
      <dgm:spPr/>
    </dgm:pt>
    <dgm:pt modelId="{71BCC728-076B-41A8-8607-98CD2BE227CF}" type="pres">
      <dgm:prSet presAssocID="{8F059E7A-8A6D-497E-858A-BB8260E99971}" presName="textRect" presStyleLbl="revTx" presStyleIdx="3" presStyleCnt="6">
        <dgm:presLayoutVars>
          <dgm:chMax val="1"/>
          <dgm:chPref val="1"/>
        </dgm:presLayoutVars>
      </dgm:prSet>
      <dgm:spPr/>
      <dgm:t>
        <a:bodyPr/>
        <a:lstStyle/>
        <a:p>
          <a:endParaRPr lang="da-DK"/>
        </a:p>
      </dgm:t>
    </dgm:pt>
    <dgm:pt modelId="{42C56CD6-8FF8-40AC-9946-47C0892F8470}" type="pres">
      <dgm:prSet presAssocID="{EEFD417F-78F7-4C5D-B416-C270E694523F}" presName="sibTrans" presStyleLbl="sibTrans2D1" presStyleIdx="0" presStyleCnt="0"/>
      <dgm:spPr/>
      <dgm:t>
        <a:bodyPr/>
        <a:lstStyle/>
        <a:p>
          <a:endParaRPr lang="da-DK"/>
        </a:p>
      </dgm:t>
    </dgm:pt>
    <dgm:pt modelId="{A3FDDE61-97E0-4FA4-A6BA-F9B411820C64}" type="pres">
      <dgm:prSet presAssocID="{1F4F896B-9C54-4A05-B7C3-50F613E0BDB9}" presName="compNode" presStyleCnt="0"/>
      <dgm:spPr/>
    </dgm:pt>
    <dgm:pt modelId="{7180B427-30ED-4244-87B0-D6E6484AEF83}" type="pres">
      <dgm:prSet presAssocID="{1F4F896B-9C54-4A05-B7C3-50F613E0BDB9}" presName="iconBgRect" presStyleLbl="bgShp" presStyleIdx="4" presStyleCnt="6"/>
      <dgm:spPr/>
    </dgm:pt>
    <dgm:pt modelId="{A78E609A-1834-4A0F-A7AF-EE41CB1C6B55}" type="pres">
      <dgm:prSet presAssocID="{1F4F896B-9C54-4A05-B7C3-50F613E0BDB9}" presName="iconRect" presStyleLbl="node1" presStyleIdx="4" presStyleCnt="6"/>
      <dgm:spPr>
        <a:blipFill>
          <a:blip xmlns:r="http://schemas.openxmlformats.org/officeDocument/2006/relationships" r:embed="rId9" cstate="screen">
            <a:extLst>
              <a:ext uri="{28A0092B-C50C-407E-A947-70E740481C1C}">
                <a14:useLocalDpi xmlns:a14="http://schemas.microsoft.com/office/drawing/2010/main" xmlns="" val="0"/>
              </a:ext>
              <a:ext uri="{96DAC541-7B7A-43D3-8B79-37D633B846F1}">
                <asvg:svgBlip xmlns="" xmlns:asvg="http://schemas.microsoft.com/office/drawing/2016/SVG/main" r:embed="rId10"/>
              </a:ext>
            </a:extLst>
          </a:blip>
          <a:stretch>
            <a:fillRect/>
          </a:stretch>
        </a:blipFill>
        <a:ln>
          <a:noFill/>
        </a:ln>
      </dgm:spPr>
      <dgm:extLst>
        <a:ext uri="{E40237B7-FDA0-4F09-8148-C483321AD2D9}">
          <dgm14:cNvPr xmlns:dgm14="http://schemas.microsoft.com/office/drawing/2010/diagram" xmlns="" id="0" name="" descr="Group Brainstorm"/>
        </a:ext>
      </dgm:extLst>
    </dgm:pt>
    <dgm:pt modelId="{897DA8CB-BDA0-4851-B6E7-E7A3983F2573}" type="pres">
      <dgm:prSet presAssocID="{1F4F896B-9C54-4A05-B7C3-50F613E0BDB9}" presName="spaceRect" presStyleCnt="0"/>
      <dgm:spPr/>
    </dgm:pt>
    <dgm:pt modelId="{1AEFF6E7-4439-4A61-9AD6-81C6F283CA83}" type="pres">
      <dgm:prSet presAssocID="{1F4F896B-9C54-4A05-B7C3-50F613E0BDB9}" presName="textRect" presStyleLbl="revTx" presStyleIdx="4" presStyleCnt="6">
        <dgm:presLayoutVars>
          <dgm:chMax val="1"/>
          <dgm:chPref val="1"/>
        </dgm:presLayoutVars>
      </dgm:prSet>
      <dgm:spPr/>
      <dgm:t>
        <a:bodyPr/>
        <a:lstStyle/>
        <a:p>
          <a:endParaRPr lang="da-DK"/>
        </a:p>
      </dgm:t>
    </dgm:pt>
    <dgm:pt modelId="{6A3A67FB-3953-4F61-844D-723093F2BC53}" type="pres">
      <dgm:prSet presAssocID="{FBFCF724-B77B-4768-B914-B95261E07B79}" presName="sibTrans" presStyleLbl="sibTrans2D1" presStyleIdx="0" presStyleCnt="0"/>
      <dgm:spPr/>
      <dgm:t>
        <a:bodyPr/>
        <a:lstStyle/>
        <a:p>
          <a:endParaRPr lang="da-DK"/>
        </a:p>
      </dgm:t>
    </dgm:pt>
    <dgm:pt modelId="{C7D110FC-4BF7-499E-A43F-20DE9842740D}" type="pres">
      <dgm:prSet presAssocID="{53740879-CFF0-4AA8-B948-AB45BF953208}" presName="compNode" presStyleCnt="0"/>
      <dgm:spPr/>
    </dgm:pt>
    <dgm:pt modelId="{EBF90FBB-1360-4DD3-849D-956F6CBE8E92}" type="pres">
      <dgm:prSet presAssocID="{53740879-CFF0-4AA8-B948-AB45BF953208}" presName="iconBgRect" presStyleLbl="bgShp" presStyleIdx="5" presStyleCnt="6"/>
      <dgm:spPr/>
    </dgm:pt>
    <dgm:pt modelId="{B4089F3E-5C83-4323-BF93-2090364A3A62}" type="pres">
      <dgm:prSet presAssocID="{53740879-CFF0-4AA8-B948-AB45BF953208}" presName="iconRect" presStyleLbl="node1" presStyleIdx="5" presStyleCnt="6"/>
      <dgm:spPr>
        <a:blipFill>
          <a:blip xmlns:r="http://schemas.openxmlformats.org/officeDocument/2006/relationships" r:embed="rId11" cstate="screen">
            <a:extLst>
              <a:ext uri="{28A0092B-C50C-407E-A947-70E740481C1C}">
                <a14:useLocalDpi xmlns:a14="http://schemas.microsoft.com/office/drawing/2010/main" xmlns="" val="0"/>
              </a:ext>
              <a:ext uri="{96DAC541-7B7A-43D3-8B79-37D633B846F1}">
                <asvg:svgBlip xmlns="" xmlns:asvg="http://schemas.microsoft.com/office/drawing/2016/SVG/main" r:embed="rId12"/>
              </a:ext>
            </a:extLst>
          </a:blip>
          <a:stretch>
            <a:fillRect/>
          </a:stretch>
        </a:blipFill>
        <a:ln>
          <a:noFill/>
        </a:ln>
      </dgm:spPr>
      <dgm:extLst>
        <a:ext uri="{E40237B7-FDA0-4F09-8148-C483321AD2D9}">
          <dgm14:cNvPr xmlns:dgm14="http://schemas.microsoft.com/office/drawing/2010/diagram" xmlns="" id="0" name="" descr="Bitcoin"/>
        </a:ext>
      </dgm:extLst>
    </dgm:pt>
    <dgm:pt modelId="{8593CFC8-9E9D-49CE-80B5-C5D184D42112}" type="pres">
      <dgm:prSet presAssocID="{53740879-CFF0-4AA8-B948-AB45BF953208}" presName="spaceRect" presStyleCnt="0"/>
      <dgm:spPr/>
    </dgm:pt>
    <dgm:pt modelId="{49A6002B-0DB8-482D-9D88-AB8EAA0EE8DE}" type="pres">
      <dgm:prSet presAssocID="{53740879-CFF0-4AA8-B948-AB45BF953208}" presName="textRect" presStyleLbl="revTx" presStyleIdx="5" presStyleCnt="6">
        <dgm:presLayoutVars>
          <dgm:chMax val="1"/>
          <dgm:chPref val="1"/>
        </dgm:presLayoutVars>
      </dgm:prSet>
      <dgm:spPr/>
      <dgm:t>
        <a:bodyPr/>
        <a:lstStyle/>
        <a:p>
          <a:endParaRPr lang="da-DK"/>
        </a:p>
      </dgm:t>
    </dgm:pt>
  </dgm:ptLst>
  <dgm:cxnLst>
    <dgm:cxn modelId="{97C92281-F708-4D7F-931F-1C7B996117AF}" srcId="{C5F14C2C-CE1A-4FE2-B45F-7F0C9CACCA6F}" destId="{8F059E7A-8A6D-497E-858A-BB8260E99971}" srcOrd="3" destOrd="0" parTransId="{D452876F-85E4-4202-9EDB-721D0478BB78}" sibTransId="{EEFD417F-78F7-4C5D-B416-C270E694523F}"/>
    <dgm:cxn modelId="{97977D8B-954D-40D7-A562-4405CA9CB1AC}" type="presOf" srcId="{53740879-CFF0-4AA8-B948-AB45BF953208}" destId="{49A6002B-0DB8-482D-9D88-AB8EAA0EE8DE}" srcOrd="0" destOrd="0" presId="urn:microsoft.com/office/officeart/2018/2/layout/IconCircleList"/>
    <dgm:cxn modelId="{219B2B0D-B671-4CA9-9EA1-9267B414ADA2}" type="presOf" srcId="{EEFD417F-78F7-4C5D-B416-C270E694523F}" destId="{42C56CD6-8FF8-40AC-9946-47C0892F8470}" srcOrd="0" destOrd="0" presId="urn:microsoft.com/office/officeart/2018/2/layout/IconCircleList"/>
    <dgm:cxn modelId="{0914E616-3105-4DA9-9E4E-3E3BECC07DB6}" srcId="{C5F14C2C-CE1A-4FE2-B45F-7F0C9CACCA6F}" destId="{1F4F896B-9C54-4A05-B7C3-50F613E0BDB9}" srcOrd="4" destOrd="0" parTransId="{990D629B-E751-439E-A2DA-6B437B3D81ED}" sibTransId="{FBFCF724-B77B-4768-B914-B95261E07B79}"/>
    <dgm:cxn modelId="{99D0FAD5-9CF9-4537-9603-49901D2F91CF}" srcId="{C5F14C2C-CE1A-4FE2-B45F-7F0C9CACCA6F}" destId="{53740879-CFF0-4AA8-B948-AB45BF953208}" srcOrd="5" destOrd="0" parTransId="{920FFB78-7859-444A-999C-8A78D5165225}" sibTransId="{1C6E5E82-47D5-4BA1-87D1-AA30D4F22221}"/>
    <dgm:cxn modelId="{C6A30419-8CD4-4CDA-A427-D6726F26542B}" type="presOf" srcId="{FBFCF724-B77B-4768-B914-B95261E07B79}" destId="{6A3A67FB-3953-4F61-844D-723093F2BC53}" srcOrd="0" destOrd="0" presId="urn:microsoft.com/office/officeart/2018/2/layout/IconCircleList"/>
    <dgm:cxn modelId="{66AF79C9-9A27-48DF-9CEA-9D162D859DA0}" type="presOf" srcId="{F2B930B4-8E99-47AE-92A5-71D00AC582F8}" destId="{25B1C7A5-352D-49F9-B2B1-F8BFF7CBBFA6}" srcOrd="0" destOrd="0" presId="urn:microsoft.com/office/officeart/2018/2/layout/IconCircleList"/>
    <dgm:cxn modelId="{721457A0-CD49-4A5C-A14F-532A0963EA90}" srcId="{C5F14C2C-CE1A-4FE2-B45F-7F0C9CACCA6F}" destId="{889952C2-C970-4FB8-B6BE-676FEC21D58D}" srcOrd="0" destOrd="0" parTransId="{8CC77AC3-19F7-472A-99EE-AA0C0471FDE0}" sibTransId="{C10C5C5B-1018-4BAC-99DE-623135AE2E21}"/>
    <dgm:cxn modelId="{05E29C8D-A50F-41F9-A061-F8F73A6294A2}" type="presOf" srcId="{D1FA04FA-AB59-4C4E-9AAC-FB70A9853552}" destId="{6C34B30A-8771-4965-9974-2F62E0B1038A}" srcOrd="0" destOrd="0" presId="urn:microsoft.com/office/officeart/2018/2/layout/IconCircleList"/>
    <dgm:cxn modelId="{9B1FEF13-D55D-406E-A8D4-E05244CD6854}" type="presOf" srcId="{9E28806D-DA25-4BF3-997A-86E7F10B2519}" destId="{4931FBAA-FE85-41ED-80EC-04BBA9B94559}" srcOrd="0" destOrd="0" presId="urn:microsoft.com/office/officeart/2018/2/layout/IconCircleList"/>
    <dgm:cxn modelId="{6A5E50F9-AF8A-435A-847D-59F21BE56BE5}" type="presOf" srcId="{8F059E7A-8A6D-497E-858A-BB8260E99971}" destId="{71BCC728-076B-41A8-8607-98CD2BE227CF}" srcOrd="0" destOrd="0" presId="urn:microsoft.com/office/officeart/2018/2/layout/IconCircleList"/>
    <dgm:cxn modelId="{C2F953F5-DE60-4CCB-A12E-02CE9C82DF19}" srcId="{C5F14C2C-CE1A-4FE2-B45F-7F0C9CACCA6F}" destId="{F2B930B4-8E99-47AE-92A5-71D00AC582F8}" srcOrd="2" destOrd="0" parTransId="{20DEBE2D-C42F-45D4-BA45-CCEC6D2F3732}" sibTransId="{D1FA04FA-AB59-4C4E-9AAC-FB70A9853552}"/>
    <dgm:cxn modelId="{2C00DCB5-F2AC-44F2-B3BA-52F18A44D3D3}" srcId="{C5F14C2C-CE1A-4FE2-B45F-7F0C9CACCA6F}" destId="{9E28806D-DA25-4BF3-997A-86E7F10B2519}" srcOrd="1" destOrd="0" parTransId="{ABFCC5DF-EAEB-4CF6-A3D2-544BD8627B41}" sibTransId="{00EC5A2F-90FE-4073-9E1B-CBC6B002DD9E}"/>
    <dgm:cxn modelId="{A73FCEA5-8CB1-46A4-85B9-BFAC0F89883C}" type="presOf" srcId="{889952C2-C970-4FB8-B6BE-676FEC21D58D}" destId="{CE14C92B-688C-4FA1-832A-EFC872C6D004}" srcOrd="0" destOrd="0" presId="urn:microsoft.com/office/officeart/2018/2/layout/IconCircleList"/>
    <dgm:cxn modelId="{BBBB007D-450C-4F61-B253-2CC3B0BD165D}" type="presOf" srcId="{C10C5C5B-1018-4BAC-99DE-623135AE2E21}" destId="{43658218-221A-41BB-8FF5-81F924BED967}" srcOrd="0" destOrd="0" presId="urn:microsoft.com/office/officeart/2018/2/layout/IconCircleList"/>
    <dgm:cxn modelId="{8AE5EF55-29B9-48E8-9986-D53F1C1E4457}" type="presOf" srcId="{1F4F896B-9C54-4A05-B7C3-50F613E0BDB9}" destId="{1AEFF6E7-4439-4A61-9AD6-81C6F283CA83}" srcOrd="0" destOrd="0" presId="urn:microsoft.com/office/officeart/2018/2/layout/IconCircleList"/>
    <dgm:cxn modelId="{69F44D4A-C257-4433-AC1F-F346D618EF87}" type="presOf" srcId="{00EC5A2F-90FE-4073-9E1B-CBC6B002DD9E}" destId="{B883BC74-40ED-469E-9305-B280DAC06261}" srcOrd="0" destOrd="0" presId="urn:microsoft.com/office/officeart/2018/2/layout/IconCircleList"/>
    <dgm:cxn modelId="{82FBD56F-A163-4851-983B-B7E5934F7384}" type="presOf" srcId="{C5F14C2C-CE1A-4FE2-B45F-7F0C9CACCA6F}" destId="{53D06948-6CAB-4628-A50F-E374E1365848}" srcOrd="0" destOrd="0" presId="urn:microsoft.com/office/officeart/2018/2/layout/IconCircleList"/>
    <dgm:cxn modelId="{55BE08F5-93A0-49E8-9B04-30395244512C}" type="presParOf" srcId="{53D06948-6CAB-4628-A50F-E374E1365848}" destId="{608D6B70-4CCD-40F8-97BD-FF43CA4D9DF4}" srcOrd="0" destOrd="0" presId="urn:microsoft.com/office/officeart/2018/2/layout/IconCircleList"/>
    <dgm:cxn modelId="{A29D899E-8585-43EC-849F-59355E0F4B9F}" type="presParOf" srcId="{608D6B70-4CCD-40F8-97BD-FF43CA4D9DF4}" destId="{C053B048-9A0B-4A7F-B766-7C5C5B805632}" srcOrd="0" destOrd="0" presId="urn:microsoft.com/office/officeart/2018/2/layout/IconCircleList"/>
    <dgm:cxn modelId="{8CCAFB11-B216-4399-BB73-456924390A23}" type="presParOf" srcId="{C053B048-9A0B-4A7F-B766-7C5C5B805632}" destId="{D9749358-2B55-4197-9BE8-87C8EFAEBEB8}" srcOrd="0" destOrd="0" presId="urn:microsoft.com/office/officeart/2018/2/layout/IconCircleList"/>
    <dgm:cxn modelId="{37C31EA0-1449-4EA1-BBB8-F6F6EB2CE2B0}" type="presParOf" srcId="{C053B048-9A0B-4A7F-B766-7C5C5B805632}" destId="{5425FB40-DEB1-4375-8528-0B96075770CF}" srcOrd="1" destOrd="0" presId="urn:microsoft.com/office/officeart/2018/2/layout/IconCircleList"/>
    <dgm:cxn modelId="{961FA658-FD97-498A-86F6-2555469876EC}" type="presParOf" srcId="{C053B048-9A0B-4A7F-B766-7C5C5B805632}" destId="{9A2B8A63-84E4-4078-ADC0-4430A563EB40}" srcOrd="2" destOrd="0" presId="urn:microsoft.com/office/officeart/2018/2/layout/IconCircleList"/>
    <dgm:cxn modelId="{44CC37E8-D112-4663-B737-D2D52905E6E5}" type="presParOf" srcId="{C053B048-9A0B-4A7F-B766-7C5C5B805632}" destId="{CE14C92B-688C-4FA1-832A-EFC872C6D004}" srcOrd="3" destOrd="0" presId="urn:microsoft.com/office/officeart/2018/2/layout/IconCircleList"/>
    <dgm:cxn modelId="{D91F2990-D7A3-430A-8E21-7744397611B5}" type="presParOf" srcId="{608D6B70-4CCD-40F8-97BD-FF43CA4D9DF4}" destId="{43658218-221A-41BB-8FF5-81F924BED967}" srcOrd="1" destOrd="0" presId="urn:microsoft.com/office/officeart/2018/2/layout/IconCircleList"/>
    <dgm:cxn modelId="{EA6011DB-1165-4056-9EF8-43A4E7381B60}" type="presParOf" srcId="{608D6B70-4CCD-40F8-97BD-FF43CA4D9DF4}" destId="{FEAF161E-937D-4ACA-9FA1-7C887AF678CD}" srcOrd="2" destOrd="0" presId="urn:microsoft.com/office/officeart/2018/2/layout/IconCircleList"/>
    <dgm:cxn modelId="{52E7B8FF-1B16-4CFA-AC4F-8F64AC26943A}" type="presParOf" srcId="{FEAF161E-937D-4ACA-9FA1-7C887AF678CD}" destId="{773B59BB-962D-4BA5-AC9A-1D2F4E4C31C9}" srcOrd="0" destOrd="0" presId="urn:microsoft.com/office/officeart/2018/2/layout/IconCircleList"/>
    <dgm:cxn modelId="{41A88913-4790-4589-AF02-B9A450543D01}" type="presParOf" srcId="{FEAF161E-937D-4ACA-9FA1-7C887AF678CD}" destId="{7D74E1B6-A5E4-4D56-8D95-7992573B0085}" srcOrd="1" destOrd="0" presId="urn:microsoft.com/office/officeart/2018/2/layout/IconCircleList"/>
    <dgm:cxn modelId="{61B2B420-FAE7-49EE-95AD-049C681A2222}" type="presParOf" srcId="{FEAF161E-937D-4ACA-9FA1-7C887AF678CD}" destId="{9162C754-65B0-4574-AFA7-1BFDA76164BB}" srcOrd="2" destOrd="0" presId="urn:microsoft.com/office/officeart/2018/2/layout/IconCircleList"/>
    <dgm:cxn modelId="{4987436A-60AF-4DA8-B012-CC485397340C}" type="presParOf" srcId="{FEAF161E-937D-4ACA-9FA1-7C887AF678CD}" destId="{4931FBAA-FE85-41ED-80EC-04BBA9B94559}" srcOrd="3" destOrd="0" presId="urn:microsoft.com/office/officeart/2018/2/layout/IconCircleList"/>
    <dgm:cxn modelId="{AF6E1E47-B631-41D5-BE1F-2E2BB0449799}" type="presParOf" srcId="{608D6B70-4CCD-40F8-97BD-FF43CA4D9DF4}" destId="{B883BC74-40ED-469E-9305-B280DAC06261}" srcOrd="3" destOrd="0" presId="urn:microsoft.com/office/officeart/2018/2/layout/IconCircleList"/>
    <dgm:cxn modelId="{87650CAE-2930-4017-BE2D-4055C473AD90}" type="presParOf" srcId="{608D6B70-4CCD-40F8-97BD-FF43CA4D9DF4}" destId="{1F077DA7-7397-4297-A55B-E44CB2FF7752}" srcOrd="4" destOrd="0" presId="urn:microsoft.com/office/officeart/2018/2/layout/IconCircleList"/>
    <dgm:cxn modelId="{FF29F5B3-C3E6-4F44-8E9B-95C6569F4CAD}" type="presParOf" srcId="{1F077DA7-7397-4297-A55B-E44CB2FF7752}" destId="{87BE8DAB-8B38-4536-B513-4458D15CE368}" srcOrd="0" destOrd="0" presId="urn:microsoft.com/office/officeart/2018/2/layout/IconCircleList"/>
    <dgm:cxn modelId="{0891E92E-6266-43F3-BA4D-700F03308456}" type="presParOf" srcId="{1F077DA7-7397-4297-A55B-E44CB2FF7752}" destId="{35B4FF1B-1D69-4760-ADCF-BCC4DB176D36}" srcOrd="1" destOrd="0" presId="urn:microsoft.com/office/officeart/2018/2/layout/IconCircleList"/>
    <dgm:cxn modelId="{AE4361AB-4FE0-492D-8C5A-DF4B382B9094}" type="presParOf" srcId="{1F077DA7-7397-4297-A55B-E44CB2FF7752}" destId="{354DD751-5085-468B-AE16-CFD6F700726D}" srcOrd="2" destOrd="0" presId="urn:microsoft.com/office/officeart/2018/2/layout/IconCircleList"/>
    <dgm:cxn modelId="{55483613-FBFC-4730-BEFB-CF3AB92BFEA6}" type="presParOf" srcId="{1F077DA7-7397-4297-A55B-E44CB2FF7752}" destId="{25B1C7A5-352D-49F9-B2B1-F8BFF7CBBFA6}" srcOrd="3" destOrd="0" presId="urn:microsoft.com/office/officeart/2018/2/layout/IconCircleList"/>
    <dgm:cxn modelId="{14850705-CAD7-4FDF-AC9B-2301C8658EDD}" type="presParOf" srcId="{608D6B70-4CCD-40F8-97BD-FF43CA4D9DF4}" destId="{6C34B30A-8771-4965-9974-2F62E0B1038A}" srcOrd="5" destOrd="0" presId="urn:microsoft.com/office/officeart/2018/2/layout/IconCircleList"/>
    <dgm:cxn modelId="{4EFE38F0-98AC-46D6-8BA0-9B78708F312A}" type="presParOf" srcId="{608D6B70-4CCD-40F8-97BD-FF43CA4D9DF4}" destId="{41A53623-1B25-4B9D-B41C-002BEC7D2381}" srcOrd="6" destOrd="0" presId="urn:microsoft.com/office/officeart/2018/2/layout/IconCircleList"/>
    <dgm:cxn modelId="{D6E3ADFC-9425-43D9-841D-08C91EE35E93}" type="presParOf" srcId="{41A53623-1B25-4B9D-B41C-002BEC7D2381}" destId="{4B5C766F-B1CB-4B4E-A5CD-9DF9AB363F26}" srcOrd="0" destOrd="0" presId="urn:microsoft.com/office/officeart/2018/2/layout/IconCircleList"/>
    <dgm:cxn modelId="{D1396AE4-A990-4C31-8568-FE15E9D08F01}" type="presParOf" srcId="{41A53623-1B25-4B9D-B41C-002BEC7D2381}" destId="{41A8E2F1-99DF-4AB6-BABB-BB5B9A516105}" srcOrd="1" destOrd="0" presId="urn:microsoft.com/office/officeart/2018/2/layout/IconCircleList"/>
    <dgm:cxn modelId="{AA751ED2-BAC5-4EE3-BC97-500F446C2F4A}" type="presParOf" srcId="{41A53623-1B25-4B9D-B41C-002BEC7D2381}" destId="{E0BDA1D9-C63D-4CF4-BF5E-B01344855C37}" srcOrd="2" destOrd="0" presId="urn:microsoft.com/office/officeart/2018/2/layout/IconCircleList"/>
    <dgm:cxn modelId="{77910BD0-4725-4579-AF3A-24E095D569E5}" type="presParOf" srcId="{41A53623-1B25-4B9D-B41C-002BEC7D2381}" destId="{71BCC728-076B-41A8-8607-98CD2BE227CF}" srcOrd="3" destOrd="0" presId="urn:microsoft.com/office/officeart/2018/2/layout/IconCircleList"/>
    <dgm:cxn modelId="{2AF5D3BF-10C7-4215-B46C-B333F0D8398E}" type="presParOf" srcId="{608D6B70-4CCD-40F8-97BD-FF43CA4D9DF4}" destId="{42C56CD6-8FF8-40AC-9946-47C0892F8470}" srcOrd="7" destOrd="0" presId="urn:microsoft.com/office/officeart/2018/2/layout/IconCircleList"/>
    <dgm:cxn modelId="{57E19922-0054-41F8-AAD5-496A053B714F}" type="presParOf" srcId="{608D6B70-4CCD-40F8-97BD-FF43CA4D9DF4}" destId="{A3FDDE61-97E0-4FA4-A6BA-F9B411820C64}" srcOrd="8" destOrd="0" presId="urn:microsoft.com/office/officeart/2018/2/layout/IconCircleList"/>
    <dgm:cxn modelId="{F296E3DC-04A4-44BD-AA69-21CC01A337C4}" type="presParOf" srcId="{A3FDDE61-97E0-4FA4-A6BA-F9B411820C64}" destId="{7180B427-30ED-4244-87B0-D6E6484AEF83}" srcOrd="0" destOrd="0" presId="urn:microsoft.com/office/officeart/2018/2/layout/IconCircleList"/>
    <dgm:cxn modelId="{5CD67B8E-929A-46C1-82C6-C03D0C77F172}" type="presParOf" srcId="{A3FDDE61-97E0-4FA4-A6BA-F9B411820C64}" destId="{A78E609A-1834-4A0F-A7AF-EE41CB1C6B55}" srcOrd="1" destOrd="0" presId="urn:microsoft.com/office/officeart/2018/2/layout/IconCircleList"/>
    <dgm:cxn modelId="{CF44C4DE-7F1A-40F1-AF9B-DED177E0E570}" type="presParOf" srcId="{A3FDDE61-97E0-4FA4-A6BA-F9B411820C64}" destId="{897DA8CB-BDA0-4851-B6E7-E7A3983F2573}" srcOrd="2" destOrd="0" presId="urn:microsoft.com/office/officeart/2018/2/layout/IconCircleList"/>
    <dgm:cxn modelId="{AEAA5A1B-69F7-496A-9C80-B30B57F5AA45}" type="presParOf" srcId="{A3FDDE61-97E0-4FA4-A6BA-F9B411820C64}" destId="{1AEFF6E7-4439-4A61-9AD6-81C6F283CA83}" srcOrd="3" destOrd="0" presId="urn:microsoft.com/office/officeart/2018/2/layout/IconCircleList"/>
    <dgm:cxn modelId="{03E7085A-17B8-49B6-8AC9-C8807552BD62}" type="presParOf" srcId="{608D6B70-4CCD-40F8-97BD-FF43CA4D9DF4}" destId="{6A3A67FB-3953-4F61-844D-723093F2BC53}" srcOrd="9" destOrd="0" presId="urn:microsoft.com/office/officeart/2018/2/layout/IconCircleList"/>
    <dgm:cxn modelId="{3FDC1045-CB51-4D8F-A8DA-C27CCBADCF06}" type="presParOf" srcId="{608D6B70-4CCD-40F8-97BD-FF43CA4D9DF4}" destId="{C7D110FC-4BF7-499E-A43F-20DE9842740D}" srcOrd="10" destOrd="0" presId="urn:microsoft.com/office/officeart/2018/2/layout/IconCircleList"/>
    <dgm:cxn modelId="{D9BA42F2-0563-408B-A692-24244581D51C}" type="presParOf" srcId="{C7D110FC-4BF7-499E-A43F-20DE9842740D}" destId="{EBF90FBB-1360-4DD3-849D-956F6CBE8E92}" srcOrd="0" destOrd="0" presId="urn:microsoft.com/office/officeart/2018/2/layout/IconCircleList"/>
    <dgm:cxn modelId="{267F348A-E104-4569-BAB6-2612FE21ED8C}" type="presParOf" srcId="{C7D110FC-4BF7-499E-A43F-20DE9842740D}" destId="{B4089F3E-5C83-4323-BF93-2090364A3A62}" srcOrd="1" destOrd="0" presId="urn:microsoft.com/office/officeart/2018/2/layout/IconCircleList"/>
    <dgm:cxn modelId="{B8BDD6D9-6D94-4EE5-A8D4-1B1B6341F8D3}" type="presParOf" srcId="{C7D110FC-4BF7-499E-A43F-20DE9842740D}" destId="{8593CFC8-9E9D-49CE-80B5-C5D184D42112}" srcOrd="2" destOrd="0" presId="urn:microsoft.com/office/officeart/2018/2/layout/IconCircleList"/>
    <dgm:cxn modelId="{441761B2-D749-4829-96CE-3BC91B648E84}" type="presParOf" srcId="{C7D110FC-4BF7-499E-A43F-20DE9842740D}" destId="{49A6002B-0DB8-482D-9D88-AB8EAA0EE8DE}" srcOrd="3" destOrd="0" presId="urn:microsoft.com/office/officeart/2018/2/layout/IconCircle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0.18598</cdr:x>
      <cdr:y>0.06931</cdr:y>
    </cdr:from>
    <cdr:to>
      <cdr:x>0.22487</cdr:x>
      <cdr:y>0.07162</cdr:y>
    </cdr:to>
    <cdr:cxnSp macro="">
      <cdr:nvCxnSpPr>
        <cdr:cNvPr id="3" name="Lige pilforbindelse 2">
          <a:extLst xmlns:a="http://schemas.openxmlformats.org/drawingml/2006/main">
            <a:ext uri="{FF2B5EF4-FFF2-40B4-BE49-F238E27FC236}">
              <a16:creationId xmlns="" xmlns:a16="http://schemas.microsoft.com/office/drawing/2014/main" id="{1850D22D-6AC1-4C48-A4CE-AE0F36027F95}"/>
            </a:ext>
          </a:extLst>
        </cdr:cNvPr>
        <cdr:cNvCxnSpPr/>
      </cdr:nvCxnSpPr>
      <cdr:spPr>
        <a:xfrm xmlns:a="http://schemas.openxmlformats.org/drawingml/2006/main">
          <a:off x="913501" y="203123"/>
          <a:ext cx="191017" cy="677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0.86038</cdr:x>
      <cdr:y>0.65114</cdr:y>
    </cdr:from>
    <cdr:to>
      <cdr:x>0.87718</cdr:x>
      <cdr:y>0.69231</cdr:y>
    </cdr:to>
    <cdr:cxnSp macro="">
      <cdr:nvCxnSpPr>
        <cdr:cNvPr id="7" name="Lige pilforbindelse 6">
          <a:extLst xmlns:a="http://schemas.openxmlformats.org/drawingml/2006/main">
            <a:ext uri="{FF2B5EF4-FFF2-40B4-BE49-F238E27FC236}">
              <a16:creationId xmlns="" xmlns:a16="http://schemas.microsoft.com/office/drawing/2014/main" id="{4868DFBA-5C45-41D2-ADAB-A877BD81CAC5}"/>
            </a:ext>
          </a:extLst>
        </cdr:cNvPr>
        <cdr:cNvCxnSpPr/>
      </cdr:nvCxnSpPr>
      <cdr:spPr>
        <a:xfrm xmlns:a="http://schemas.openxmlformats.org/drawingml/2006/main">
          <a:off x="4225937" y="1908173"/>
          <a:ext cx="82517" cy="12065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0.40078</cdr:x>
      <cdr:y>0.40736</cdr:y>
    </cdr:from>
    <cdr:to>
      <cdr:x>0.41758</cdr:x>
      <cdr:y>0.44853</cdr:y>
    </cdr:to>
    <cdr:cxnSp macro="">
      <cdr:nvCxnSpPr>
        <cdr:cNvPr id="9" name="Lige pilforbindelse 8">
          <a:extLst xmlns:a="http://schemas.openxmlformats.org/drawingml/2006/main">
            <a:ext uri="{FF2B5EF4-FFF2-40B4-BE49-F238E27FC236}">
              <a16:creationId xmlns="" xmlns:a16="http://schemas.microsoft.com/office/drawing/2014/main" id="{9939636D-7178-4530-BC6E-DD752E587EF5}"/>
            </a:ext>
          </a:extLst>
        </cdr:cNvPr>
        <cdr:cNvCxnSpPr/>
      </cdr:nvCxnSpPr>
      <cdr:spPr>
        <a:xfrm xmlns:a="http://schemas.openxmlformats.org/drawingml/2006/main">
          <a:off x="1968509" y="1193787"/>
          <a:ext cx="82517" cy="12065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0.64383</cdr:x>
      <cdr:y>0.56338</cdr:y>
    </cdr:from>
    <cdr:to>
      <cdr:x>0.67421</cdr:x>
      <cdr:y>0.57963</cdr:y>
    </cdr:to>
    <cdr:cxnSp macro="">
      <cdr:nvCxnSpPr>
        <cdr:cNvPr id="10" name="Lige pilforbindelse 9">
          <a:extLst xmlns:a="http://schemas.openxmlformats.org/drawingml/2006/main">
            <a:ext uri="{FF2B5EF4-FFF2-40B4-BE49-F238E27FC236}">
              <a16:creationId xmlns="" xmlns:a16="http://schemas.microsoft.com/office/drawing/2014/main" id="{49DE6B4D-D09E-4F96-A2E1-F1469186E2F4}"/>
            </a:ext>
          </a:extLst>
        </cdr:cNvPr>
        <cdr:cNvCxnSpPr/>
      </cdr:nvCxnSpPr>
      <cdr:spPr>
        <a:xfrm xmlns:a="http://schemas.openxmlformats.org/drawingml/2006/main">
          <a:off x="3162322" y="1651006"/>
          <a:ext cx="149204" cy="4762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F85092-7149-433F-8C87-BE6C941BA326}" type="datetimeFigureOut">
              <a:rPr lang="da-DK" smtClean="0"/>
              <a:pPr/>
              <a:t>28-09-2021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D586A2-5A74-4CE6-A2F4-904CC3D7E45D}" type="slidenum">
              <a:rPr lang="da-DK" smtClean="0"/>
              <a:pPr/>
              <a:t>‹nr.›</a:t>
            </a:fld>
            <a:endParaRPr lang="da-DK"/>
          </a:p>
        </p:txBody>
      </p:sp>
    </p:spTree>
    <p:extLst>
      <p:ext uri="{BB962C8B-B14F-4D97-AF65-F5344CB8AC3E}">
        <p14:creationId xmlns:p14="http://schemas.microsoft.com/office/powerpoint/2010/main" xmlns="" val="4086038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Inddrag! Spørg hvad er forskel</a:t>
            </a:r>
          </a:p>
        </p:txBody>
      </p:sp>
      <p:sp>
        <p:nvSpPr>
          <p:cNvPr id="4" name="Pladsholder til slidenummer 3"/>
          <p:cNvSpPr>
            <a:spLocks noGrp="1"/>
          </p:cNvSpPr>
          <p:nvPr>
            <p:ph type="sldNum" sz="quarter" idx="5"/>
          </p:nvPr>
        </p:nvSpPr>
        <p:spPr/>
        <p:txBody>
          <a:bodyPr/>
          <a:lstStyle/>
          <a:p>
            <a:fld id="{08D586A2-5A74-4CE6-A2F4-904CC3D7E45D}" type="slidenum">
              <a:rPr lang="da-DK" smtClean="0"/>
              <a:pPr/>
              <a:t>5</a:t>
            </a:fld>
            <a:endParaRPr lang="da-DK"/>
          </a:p>
        </p:txBody>
      </p:sp>
    </p:spTree>
    <p:extLst>
      <p:ext uri="{BB962C8B-B14F-4D97-AF65-F5344CB8AC3E}">
        <p14:creationId xmlns:p14="http://schemas.microsoft.com/office/powerpoint/2010/main" xmlns="" val="1261446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Markere fællesskab</a:t>
            </a:r>
          </a:p>
          <a:p>
            <a:r>
              <a:rPr lang="da-DK" dirty="0"/>
              <a:t>Foreningsliv: fravalg/omvalg</a:t>
            </a:r>
          </a:p>
        </p:txBody>
      </p:sp>
      <p:sp>
        <p:nvSpPr>
          <p:cNvPr id="4" name="Pladsholder til slidenummer 3"/>
          <p:cNvSpPr>
            <a:spLocks noGrp="1"/>
          </p:cNvSpPr>
          <p:nvPr>
            <p:ph type="sldNum" sz="quarter" idx="5"/>
          </p:nvPr>
        </p:nvSpPr>
        <p:spPr/>
        <p:txBody>
          <a:bodyPr/>
          <a:lstStyle/>
          <a:p>
            <a:fld id="{08D586A2-5A74-4CE6-A2F4-904CC3D7E45D}" type="slidenum">
              <a:rPr lang="da-DK" smtClean="0"/>
              <a:pPr/>
              <a:t>64</a:t>
            </a:fld>
            <a:endParaRPr lang="da-DK"/>
          </a:p>
        </p:txBody>
      </p:sp>
    </p:spTree>
    <p:extLst>
      <p:ext uri="{BB962C8B-B14F-4D97-AF65-F5344CB8AC3E}">
        <p14:creationId xmlns:p14="http://schemas.microsoft.com/office/powerpoint/2010/main" xmlns="" val="1579800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8D586A2-5A74-4CE6-A2F4-904CC3D7E45D}" type="slidenum">
              <a:rPr lang="da-DK" smtClean="0"/>
              <a:pPr/>
              <a:t>91</a:t>
            </a:fld>
            <a:endParaRPr lang="da-DK"/>
          </a:p>
        </p:txBody>
      </p:sp>
    </p:spTree>
    <p:extLst>
      <p:ext uri="{BB962C8B-B14F-4D97-AF65-F5344CB8AC3E}">
        <p14:creationId xmlns:p14="http://schemas.microsoft.com/office/powerpoint/2010/main" xmlns="" val="1285825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Evt. ud i forening</a:t>
            </a:r>
          </a:p>
        </p:txBody>
      </p:sp>
      <p:sp>
        <p:nvSpPr>
          <p:cNvPr id="4" name="Pladsholder til slidenummer 3"/>
          <p:cNvSpPr>
            <a:spLocks noGrp="1"/>
          </p:cNvSpPr>
          <p:nvPr>
            <p:ph type="sldNum" sz="quarter" idx="5"/>
          </p:nvPr>
        </p:nvSpPr>
        <p:spPr/>
        <p:txBody>
          <a:bodyPr/>
          <a:lstStyle/>
          <a:p>
            <a:fld id="{08D586A2-5A74-4CE6-A2F4-904CC3D7E45D}" type="slidenum">
              <a:rPr lang="da-DK" smtClean="0"/>
              <a:pPr/>
              <a:t>95</a:t>
            </a:fld>
            <a:endParaRPr lang="da-DK"/>
          </a:p>
        </p:txBody>
      </p:sp>
    </p:spTree>
    <p:extLst>
      <p:ext uri="{BB962C8B-B14F-4D97-AF65-F5344CB8AC3E}">
        <p14:creationId xmlns:p14="http://schemas.microsoft.com/office/powerpoint/2010/main" xmlns="" val="831732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8D586A2-5A74-4CE6-A2F4-904CC3D7E45D}" type="slidenum">
              <a:rPr lang="da-DK" smtClean="0"/>
              <a:pPr/>
              <a:t>100</a:t>
            </a:fld>
            <a:endParaRPr lang="da-DK"/>
          </a:p>
        </p:txBody>
      </p:sp>
    </p:spTree>
    <p:extLst>
      <p:ext uri="{BB962C8B-B14F-4D97-AF65-F5344CB8AC3E}">
        <p14:creationId xmlns:p14="http://schemas.microsoft.com/office/powerpoint/2010/main" xmlns="" val="2254883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Hvordan er det hos jer? Kan børn og unge mødes på tværs af alder og køn?</a:t>
            </a:r>
          </a:p>
        </p:txBody>
      </p:sp>
      <p:sp>
        <p:nvSpPr>
          <p:cNvPr id="4" name="Pladsholder til slidenummer 3"/>
          <p:cNvSpPr>
            <a:spLocks noGrp="1"/>
          </p:cNvSpPr>
          <p:nvPr>
            <p:ph type="sldNum" sz="quarter" idx="5"/>
          </p:nvPr>
        </p:nvSpPr>
        <p:spPr/>
        <p:txBody>
          <a:bodyPr/>
          <a:lstStyle/>
          <a:p>
            <a:fld id="{08D586A2-5A74-4CE6-A2F4-904CC3D7E45D}" type="slidenum">
              <a:rPr lang="da-DK" smtClean="0"/>
              <a:pPr/>
              <a:t>12</a:t>
            </a:fld>
            <a:endParaRPr lang="da-DK"/>
          </a:p>
        </p:txBody>
      </p:sp>
    </p:spTree>
    <p:extLst>
      <p:ext uri="{BB962C8B-B14F-4D97-AF65-F5344CB8AC3E}">
        <p14:creationId xmlns:p14="http://schemas.microsoft.com/office/powerpoint/2010/main" xmlns="" val="1613479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Fjern – GA er kendetegnet fra 2008/9/10 stykker</a:t>
            </a:r>
          </a:p>
          <a:p>
            <a:r>
              <a:rPr lang="da-DK" dirty="0"/>
              <a:t>Lad være med at skrive sig op imod fremtidsgenerationer</a:t>
            </a:r>
          </a:p>
        </p:txBody>
      </p:sp>
      <p:sp>
        <p:nvSpPr>
          <p:cNvPr id="4" name="Pladsholder til slidenummer 3"/>
          <p:cNvSpPr>
            <a:spLocks noGrp="1"/>
          </p:cNvSpPr>
          <p:nvPr>
            <p:ph type="sldNum" sz="quarter" idx="5"/>
          </p:nvPr>
        </p:nvSpPr>
        <p:spPr/>
        <p:txBody>
          <a:bodyPr/>
          <a:lstStyle/>
          <a:p>
            <a:fld id="{08D586A2-5A74-4CE6-A2F4-904CC3D7E45D}" type="slidenum">
              <a:rPr lang="da-DK" smtClean="0"/>
              <a:pPr/>
              <a:t>14</a:t>
            </a:fld>
            <a:endParaRPr lang="da-DK"/>
          </a:p>
        </p:txBody>
      </p:sp>
    </p:spTree>
    <p:extLst>
      <p:ext uri="{BB962C8B-B14F-4D97-AF65-F5344CB8AC3E}">
        <p14:creationId xmlns:p14="http://schemas.microsoft.com/office/powerpoint/2010/main" xmlns="" val="335556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Fjern </a:t>
            </a:r>
            <a:r>
              <a:rPr lang="da-DK" dirty="0" err="1"/>
              <a:t>iPotty</a:t>
            </a:r>
            <a:endParaRPr lang="da-DK" dirty="0"/>
          </a:p>
        </p:txBody>
      </p:sp>
      <p:sp>
        <p:nvSpPr>
          <p:cNvPr id="4" name="Pladsholder til slidenummer 3"/>
          <p:cNvSpPr>
            <a:spLocks noGrp="1"/>
          </p:cNvSpPr>
          <p:nvPr>
            <p:ph type="sldNum" sz="quarter" idx="5"/>
          </p:nvPr>
        </p:nvSpPr>
        <p:spPr/>
        <p:txBody>
          <a:bodyPr/>
          <a:lstStyle/>
          <a:p>
            <a:fld id="{08D586A2-5A74-4CE6-A2F4-904CC3D7E45D}" type="slidenum">
              <a:rPr lang="da-DK" smtClean="0"/>
              <a:pPr/>
              <a:t>15</a:t>
            </a:fld>
            <a:endParaRPr lang="da-DK"/>
          </a:p>
        </p:txBody>
      </p:sp>
    </p:spTree>
    <p:extLst>
      <p:ext uri="{BB962C8B-B14F-4D97-AF65-F5344CB8AC3E}">
        <p14:creationId xmlns:p14="http://schemas.microsoft.com/office/powerpoint/2010/main" xmlns="" val="3745616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CB0758D-9AE1-48E3-BD18-C0FB3FC22DB0}" type="slidenum">
              <a:rPr lang="da-DK" smtClean="0"/>
              <a:pPr/>
              <a:t>16</a:t>
            </a:fld>
            <a:endParaRPr lang="da-DK" dirty="0"/>
          </a:p>
        </p:txBody>
      </p:sp>
    </p:spTree>
    <p:extLst>
      <p:ext uri="{BB962C8B-B14F-4D97-AF65-F5344CB8AC3E}">
        <p14:creationId xmlns:p14="http://schemas.microsoft.com/office/powerpoint/2010/main" xmlns="" val="1861364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dirty="0"/>
          </a:p>
        </p:txBody>
      </p:sp>
      <p:sp>
        <p:nvSpPr>
          <p:cNvPr id="4" name="Pladsholder til diasnummer 3"/>
          <p:cNvSpPr>
            <a:spLocks noGrp="1"/>
          </p:cNvSpPr>
          <p:nvPr>
            <p:ph type="sldNum" sz="quarter" idx="10"/>
          </p:nvPr>
        </p:nvSpPr>
        <p:spPr/>
        <p:txBody>
          <a:bodyPr/>
          <a:lstStyle/>
          <a:p>
            <a:fld id="{31384EE7-A5A3-4C4B-8947-3B98F8A48F11}" type="slidenum">
              <a:rPr lang="en-GB" smtClean="0"/>
              <a:pPr/>
              <a:t>19</a:t>
            </a:fld>
            <a:endParaRPr lang="en-GB"/>
          </a:p>
        </p:txBody>
      </p:sp>
    </p:spTree>
    <p:extLst>
      <p:ext uri="{BB962C8B-B14F-4D97-AF65-F5344CB8AC3E}">
        <p14:creationId xmlns:p14="http://schemas.microsoft.com/office/powerpoint/2010/main" xmlns="" val="4206027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8D586A2-5A74-4CE6-A2F4-904CC3D7E45D}" type="slidenum">
              <a:rPr lang="da-DK" smtClean="0"/>
              <a:pPr/>
              <a:t>33</a:t>
            </a:fld>
            <a:endParaRPr lang="da-DK"/>
          </a:p>
        </p:txBody>
      </p:sp>
    </p:spTree>
    <p:extLst>
      <p:ext uri="{BB962C8B-B14F-4D97-AF65-F5344CB8AC3E}">
        <p14:creationId xmlns:p14="http://schemas.microsoft.com/office/powerpoint/2010/main" xmlns="" val="4024879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 nysgerrige er forældre – tag graf om hvor meget man spørger om mobning</a:t>
            </a:r>
          </a:p>
        </p:txBody>
      </p:sp>
      <p:sp>
        <p:nvSpPr>
          <p:cNvPr id="4" name="Pladsholder til slidenummer 3"/>
          <p:cNvSpPr>
            <a:spLocks noGrp="1"/>
          </p:cNvSpPr>
          <p:nvPr>
            <p:ph type="sldNum" sz="quarter" idx="5"/>
          </p:nvPr>
        </p:nvSpPr>
        <p:spPr/>
        <p:txBody>
          <a:bodyPr/>
          <a:lstStyle/>
          <a:p>
            <a:fld id="{08D586A2-5A74-4CE6-A2F4-904CC3D7E45D}" type="slidenum">
              <a:rPr lang="da-DK" smtClean="0"/>
              <a:pPr/>
              <a:t>49</a:t>
            </a:fld>
            <a:endParaRPr lang="da-DK"/>
          </a:p>
        </p:txBody>
      </p:sp>
    </p:spTree>
    <p:extLst>
      <p:ext uri="{BB962C8B-B14F-4D97-AF65-F5344CB8AC3E}">
        <p14:creationId xmlns:p14="http://schemas.microsoft.com/office/powerpoint/2010/main" xmlns="" val="2781386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8D586A2-5A74-4CE6-A2F4-904CC3D7E45D}" type="slidenum">
              <a:rPr lang="da-DK" smtClean="0"/>
              <a:pPr/>
              <a:t>56</a:t>
            </a:fld>
            <a:endParaRPr lang="da-DK"/>
          </a:p>
        </p:txBody>
      </p:sp>
    </p:spTree>
    <p:extLst>
      <p:ext uri="{BB962C8B-B14F-4D97-AF65-F5344CB8AC3E}">
        <p14:creationId xmlns:p14="http://schemas.microsoft.com/office/powerpoint/2010/main" xmlns="" val="1817951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da-DK"/>
              <a:t>Klik for at redigere titeltypografien i masteren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5AA7565F-1CEA-4889-ADA6-931DB46B175B}" type="datetimeFigureOut">
              <a:rPr lang="da-DK" smtClean="0"/>
              <a:pPr/>
              <a:t>28-09-2021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DDE46CA-3A1F-48F3-8E9C-114EBCFC7476}" type="slidenum">
              <a:rPr lang="da-DK" smtClean="0"/>
              <a:pPr/>
              <a:t>‹nr.›</a:t>
            </a:fld>
            <a:endParaRPr lang="da-DK"/>
          </a:p>
        </p:txBody>
      </p:sp>
    </p:spTree>
    <p:extLst>
      <p:ext uri="{BB962C8B-B14F-4D97-AF65-F5344CB8AC3E}">
        <p14:creationId xmlns:p14="http://schemas.microsoft.com/office/powerpoint/2010/main" xmlns="" val="2066450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AA7565F-1CEA-4889-ADA6-931DB46B175B}" type="datetimeFigureOut">
              <a:rPr lang="da-DK" smtClean="0"/>
              <a:pPr/>
              <a:t>28-09-2021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DDE46CA-3A1F-48F3-8E9C-114EBCFC7476}" type="slidenum">
              <a:rPr lang="da-DK" smtClean="0"/>
              <a:pPr/>
              <a:t>‹nr.›</a:t>
            </a:fld>
            <a:endParaRPr lang="da-DK"/>
          </a:p>
        </p:txBody>
      </p:sp>
    </p:spTree>
    <p:extLst>
      <p:ext uri="{BB962C8B-B14F-4D97-AF65-F5344CB8AC3E}">
        <p14:creationId xmlns:p14="http://schemas.microsoft.com/office/powerpoint/2010/main" xmlns="" val="2023202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AA7565F-1CEA-4889-ADA6-931DB46B175B}" type="datetimeFigureOut">
              <a:rPr lang="da-DK" smtClean="0"/>
              <a:pPr/>
              <a:t>28-09-2021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DDE46CA-3A1F-48F3-8E9C-114EBCFC7476}" type="slidenum">
              <a:rPr lang="da-DK" smtClean="0"/>
              <a:pPr/>
              <a:t>‹nr.›</a:t>
            </a:fld>
            <a:endParaRPr lang="da-DK"/>
          </a:p>
        </p:txBody>
      </p:sp>
    </p:spTree>
    <p:extLst>
      <p:ext uri="{BB962C8B-B14F-4D97-AF65-F5344CB8AC3E}">
        <p14:creationId xmlns:p14="http://schemas.microsoft.com/office/powerpoint/2010/main" xmlns="" val="1680606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AA7565F-1CEA-4889-ADA6-931DB46B175B}" type="datetimeFigureOut">
              <a:rPr lang="da-DK" smtClean="0"/>
              <a:pPr/>
              <a:t>28-09-2021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DDE46CA-3A1F-48F3-8E9C-114EBCFC7476}" type="slidenum">
              <a:rPr lang="da-DK" smtClean="0"/>
              <a:pPr/>
              <a:t>‹nr.›</a:t>
            </a:fld>
            <a:endParaRPr lang="da-DK"/>
          </a:p>
        </p:txBody>
      </p:sp>
    </p:spTree>
    <p:extLst>
      <p:ext uri="{BB962C8B-B14F-4D97-AF65-F5344CB8AC3E}">
        <p14:creationId xmlns:p14="http://schemas.microsoft.com/office/powerpoint/2010/main" xmlns="" val="1590929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da-DK"/>
              <a:t>Klik for at redigere titeltypografien i masteren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5AA7565F-1CEA-4889-ADA6-931DB46B175B}" type="datetimeFigureOut">
              <a:rPr lang="da-DK" smtClean="0"/>
              <a:pPr/>
              <a:t>28-09-2021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7DDE46CA-3A1F-48F3-8E9C-114EBCFC7476}" type="slidenum">
              <a:rPr lang="da-DK" smtClean="0"/>
              <a:pPr/>
              <a:t>‹nr.›</a:t>
            </a:fld>
            <a:endParaRPr lang="da-DK"/>
          </a:p>
        </p:txBody>
      </p:sp>
    </p:spTree>
    <p:extLst>
      <p:ext uri="{BB962C8B-B14F-4D97-AF65-F5344CB8AC3E}">
        <p14:creationId xmlns:p14="http://schemas.microsoft.com/office/powerpoint/2010/main" xmlns="" val="574726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5AA7565F-1CEA-4889-ADA6-931DB46B175B}" type="datetimeFigureOut">
              <a:rPr lang="da-DK" smtClean="0"/>
              <a:pPr/>
              <a:t>28-09-2021</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7DDE46CA-3A1F-48F3-8E9C-114EBCFC7476}" type="slidenum">
              <a:rPr lang="da-DK" smtClean="0"/>
              <a:pPr/>
              <a:t>‹nr.›</a:t>
            </a:fld>
            <a:endParaRPr lang="da-DK"/>
          </a:p>
        </p:txBody>
      </p:sp>
    </p:spTree>
    <p:extLst>
      <p:ext uri="{BB962C8B-B14F-4D97-AF65-F5344CB8AC3E}">
        <p14:creationId xmlns:p14="http://schemas.microsoft.com/office/powerpoint/2010/main" xmlns="" val="484867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teksttypografierne i masteren</a:t>
            </a:r>
          </a:p>
        </p:txBody>
      </p:sp>
      <p:sp>
        <p:nvSpPr>
          <p:cNvPr id="4" name="Content Placeholder 3"/>
          <p:cNvSpPr>
            <a:spLocks noGrp="1"/>
          </p:cNvSpPr>
          <p:nvPr>
            <p:ph sz="half" idx="2"/>
          </p:nvPr>
        </p:nvSpPr>
        <p:spPr>
          <a:xfrm>
            <a:off x="629842" y="1878806"/>
            <a:ext cx="3868340" cy="276344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Klik for at redigere teksttypografierne i masteren</a:t>
            </a:r>
          </a:p>
        </p:txBody>
      </p:sp>
      <p:sp>
        <p:nvSpPr>
          <p:cNvPr id="6" name="Content Placeholder 5"/>
          <p:cNvSpPr>
            <a:spLocks noGrp="1"/>
          </p:cNvSpPr>
          <p:nvPr>
            <p:ph sz="quarter" idx="4"/>
          </p:nvPr>
        </p:nvSpPr>
        <p:spPr>
          <a:xfrm>
            <a:off x="4629150" y="1878806"/>
            <a:ext cx="3887391" cy="276344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5AA7565F-1CEA-4889-ADA6-931DB46B175B}" type="datetimeFigureOut">
              <a:rPr lang="da-DK" smtClean="0"/>
              <a:pPr/>
              <a:t>28-09-2021</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7DDE46CA-3A1F-48F3-8E9C-114EBCFC7476}" type="slidenum">
              <a:rPr lang="da-DK" smtClean="0"/>
              <a:pPr/>
              <a:t>‹nr.›</a:t>
            </a:fld>
            <a:endParaRPr lang="da-DK"/>
          </a:p>
        </p:txBody>
      </p:sp>
    </p:spTree>
    <p:extLst>
      <p:ext uri="{BB962C8B-B14F-4D97-AF65-F5344CB8AC3E}">
        <p14:creationId xmlns:p14="http://schemas.microsoft.com/office/powerpoint/2010/main" xmlns="" val="576653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5AA7565F-1CEA-4889-ADA6-931DB46B175B}" type="datetimeFigureOut">
              <a:rPr lang="da-DK" smtClean="0"/>
              <a:pPr/>
              <a:t>28-09-2021</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7DDE46CA-3A1F-48F3-8E9C-114EBCFC7476}" type="slidenum">
              <a:rPr lang="da-DK" smtClean="0"/>
              <a:pPr/>
              <a:t>‹nr.›</a:t>
            </a:fld>
            <a:endParaRPr lang="da-DK"/>
          </a:p>
        </p:txBody>
      </p:sp>
    </p:spTree>
    <p:extLst>
      <p:ext uri="{BB962C8B-B14F-4D97-AF65-F5344CB8AC3E}">
        <p14:creationId xmlns:p14="http://schemas.microsoft.com/office/powerpoint/2010/main" xmlns="" val="4153492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A7565F-1CEA-4889-ADA6-931DB46B175B}" type="datetimeFigureOut">
              <a:rPr lang="da-DK" smtClean="0"/>
              <a:pPr/>
              <a:t>28-09-2021</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7DDE46CA-3A1F-48F3-8E9C-114EBCFC7476}" type="slidenum">
              <a:rPr lang="da-DK" smtClean="0"/>
              <a:pPr/>
              <a:t>‹nr.›</a:t>
            </a:fld>
            <a:endParaRPr lang="da-DK"/>
          </a:p>
        </p:txBody>
      </p:sp>
    </p:spTree>
    <p:extLst>
      <p:ext uri="{BB962C8B-B14F-4D97-AF65-F5344CB8AC3E}">
        <p14:creationId xmlns:p14="http://schemas.microsoft.com/office/powerpoint/2010/main" xmlns="" val="2496030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a-DK"/>
              <a:t>Klik for at redigere titeltypografien i masteren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5AA7565F-1CEA-4889-ADA6-931DB46B175B}" type="datetimeFigureOut">
              <a:rPr lang="da-DK" smtClean="0"/>
              <a:pPr/>
              <a:t>28-09-2021</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7DDE46CA-3A1F-48F3-8E9C-114EBCFC7476}" type="slidenum">
              <a:rPr lang="da-DK" smtClean="0"/>
              <a:pPr/>
              <a:t>‹nr.›</a:t>
            </a:fld>
            <a:endParaRPr lang="da-DK"/>
          </a:p>
        </p:txBody>
      </p:sp>
    </p:spTree>
    <p:extLst>
      <p:ext uri="{BB962C8B-B14F-4D97-AF65-F5344CB8AC3E}">
        <p14:creationId xmlns:p14="http://schemas.microsoft.com/office/powerpoint/2010/main" xmlns="" val="529561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a-DK"/>
              <a:t>Klik på ikonet for at tilføje et billede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5AA7565F-1CEA-4889-ADA6-931DB46B175B}" type="datetimeFigureOut">
              <a:rPr lang="da-DK" smtClean="0"/>
              <a:pPr/>
              <a:t>28-09-2021</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7DDE46CA-3A1F-48F3-8E9C-114EBCFC7476}" type="slidenum">
              <a:rPr lang="da-DK" smtClean="0"/>
              <a:pPr/>
              <a:t>‹nr.›</a:t>
            </a:fld>
            <a:endParaRPr lang="da-DK"/>
          </a:p>
        </p:txBody>
      </p:sp>
    </p:spTree>
    <p:extLst>
      <p:ext uri="{BB962C8B-B14F-4D97-AF65-F5344CB8AC3E}">
        <p14:creationId xmlns:p14="http://schemas.microsoft.com/office/powerpoint/2010/main" xmlns="" val="2532746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AA7565F-1CEA-4889-ADA6-931DB46B175B}" type="datetimeFigureOut">
              <a:rPr lang="da-DK" smtClean="0"/>
              <a:pPr/>
              <a:t>28-09-2021</a:t>
            </a:fld>
            <a:endParaRPr lang="da-DK"/>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DDE46CA-3A1F-48F3-8E9C-114EBCFC7476}" type="slidenum">
              <a:rPr lang="da-DK" smtClean="0"/>
              <a:pPr/>
              <a:t>‹nr.›</a:t>
            </a:fld>
            <a:endParaRPr lang="da-DK"/>
          </a:p>
        </p:txBody>
      </p:sp>
    </p:spTree>
    <p:extLst>
      <p:ext uri="{BB962C8B-B14F-4D97-AF65-F5344CB8AC3E}">
        <p14:creationId xmlns:p14="http://schemas.microsoft.com/office/powerpoint/2010/main" xmlns="" val="1849315749"/>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oren@cur.nu" TargetMode="External"/><Relationship Id="rId2" Type="http://schemas.openxmlformats.org/officeDocument/2006/relationships/hyperlink" Target="http://www.cur.nu/" TargetMode="Externa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chart" Target="../charts/chart8.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 xmlns:a16="http://schemas.microsoft.com/office/drawing/2014/main" id="{7FF47CB7-972F-479F-A36D-9E72D26EC8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 xmlns:a16="http://schemas.microsoft.com/office/drawing/2014/main" id="{0D153B68-5844-490D-8E67-F616D6D721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8824632" cy="154637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 xmlns:a16="http://schemas.microsoft.com/office/drawing/2014/main" id="{7B8CE1C5-1F38-4B28-8F8A-1BDCFB199C78}"/>
              </a:ext>
            </a:extLst>
          </p:cNvPr>
          <p:cNvSpPr>
            <a:spLocks noGrp="1"/>
          </p:cNvSpPr>
          <p:nvPr>
            <p:ph type="title"/>
          </p:nvPr>
        </p:nvSpPr>
        <p:spPr>
          <a:xfrm>
            <a:off x="852774" y="457197"/>
            <a:ext cx="7514391" cy="998131"/>
          </a:xfrm>
        </p:spPr>
        <p:txBody>
          <a:bodyPr>
            <a:normAutofit fontScale="90000"/>
          </a:bodyPr>
          <a:lstStyle/>
          <a:p>
            <a:r>
              <a:rPr lang="da-DK" b="1" dirty="0">
                <a:effectLst/>
                <a:latin typeface="Calibri" panose="020F0502020204030204" pitchFamily="34" charset="0"/>
                <a:ea typeface="Calibri" panose="020F0502020204030204" pitchFamily="34" charset="0"/>
                <a:cs typeface="Times New Roman" panose="02020603050405020304" pitchFamily="18" charset="0"/>
              </a:rPr>
              <a:t>”Der sker hele tiden noget. Det gør der bare.” </a:t>
            </a:r>
            <a:br>
              <a:rPr lang="da-DK" b="1" dirty="0">
                <a:effectLst/>
                <a:latin typeface="Calibri" panose="020F0502020204030204" pitchFamily="34" charset="0"/>
                <a:ea typeface="Calibri" panose="020F0502020204030204" pitchFamily="34" charset="0"/>
                <a:cs typeface="Times New Roman" panose="02020603050405020304" pitchFamily="18" charset="0"/>
              </a:rPr>
            </a:br>
            <a:r>
              <a:rPr lang="da-DK" sz="1900" b="1" dirty="0">
                <a:effectLst/>
                <a:latin typeface="Calibri" panose="020F0502020204030204" pitchFamily="34" charset="0"/>
                <a:ea typeface="Calibri" panose="020F0502020204030204" pitchFamily="34" charset="0"/>
                <a:cs typeface="Times New Roman" panose="02020603050405020304" pitchFamily="18" charset="0"/>
              </a:rPr>
              <a:t/>
            </a:r>
            <a:br>
              <a:rPr lang="da-DK" sz="1900" b="1" dirty="0">
                <a:effectLst/>
                <a:latin typeface="Calibri" panose="020F0502020204030204" pitchFamily="34" charset="0"/>
                <a:ea typeface="Calibri" panose="020F0502020204030204" pitchFamily="34" charset="0"/>
                <a:cs typeface="Times New Roman" panose="02020603050405020304" pitchFamily="18" charset="0"/>
              </a:rPr>
            </a:br>
            <a:r>
              <a:rPr lang="da-DK" sz="1900" b="1" i="1" dirty="0">
                <a:effectLst/>
                <a:latin typeface="Calibri" panose="020F0502020204030204" pitchFamily="34" charset="0"/>
                <a:ea typeface="Calibri" panose="020F0502020204030204" pitchFamily="34" charset="0"/>
                <a:cs typeface="Times New Roman" panose="02020603050405020304" pitchFamily="18" charset="0"/>
              </a:rPr>
              <a:t>- En undersøgelse med fokus på Generation Alpha: fritid, forældre og fællesskab</a:t>
            </a:r>
            <a:endParaRPr lang="da-DK" sz="1900" b="1" i="1" dirty="0"/>
          </a:p>
        </p:txBody>
      </p:sp>
      <p:sp>
        <p:nvSpPr>
          <p:cNvPr id="3" name="Pladsholder til indhold 2">
            <a:extLst>
              <a:ext uri="{FF2B5EF4-FFF2-40B4-BE49-F238E27FC236}">
                <a16:creationId xmlns="" xmlns:a16="http://schemas.microsoft.com/office/drawing/2014/main" id="{1920EEF2-A3A8-483C-914F-EF162B05764E}"/>
              </a:ext>
            </a:extLst>
          </p:cNvPr>
          <p:cNvSpPr>
            <a:spLocks noGrp="1"/>
          </p:cNvSpPr>
          <p:nvPr>
            <p:ph idx="1"/>
          </p:nvPr>
        </p:nvSpPr>
        <p:spPr>
          <a:xfrm>
            <a:off x="852775" y="1648771"/>
            <a:ext cx="5387189" cy="2938330"/>
          </a:xfrm>
        </p:spPr>
        <p:txBody>
          <a:bodyPr>
            <a:normAutofit/>
          </a:bodyPr>
          <a:lstStyle/>
          <a:p>
            <a:endParaRPr lang="da-DK" sz="1500" dirty="0"/>
          </a:p>
          <a:p>
            <a:endParaRPr lang="da-DK" sz="1500" dirty="0"/>
          </a:p>
          <a:p>
            <a:endParaRPr lang="da-DK" sz="1500" dirty="0"/>
          </a:p>
          <a:p>
            <a:endParaRPr lang="da-DK" sz="1500" dirty="0"/>
          </a:p>
          <a:p>
            <a:endParaRPr lang="da-DK" sz="1500" dirty="0"/>
          </a:p>
          <a:p>
            <a:pPr marL="0" indent="0" algn="ctr">
              <a:buNone/>
            </a:pPr>
            <a:r>
              <a:rPr lang="da-DK" sz="1500" dirty="0"/>
              <a:t>Børkop 28-9-2021</a:t>
            </a:r>
          </a:p>
          <a:p>
            <a:pPr marL="0" indent="0" algn="ctr">
              <a:buNone/>
            </a:pPr>
            <a:endParaRPr lang="da-DK" sz="1500" dirty="0"/>
          </a:p>
          <a:p>
            <a:pPr marL="0" indent="0" algn="ctr">
              <a:buNone/>
            </a:pPr>
            <a:r>
              <a:rPr lang="da-DK" sz="1500" dirty="0"/>
              <a:t>Tjek </a:t>
            </a:r>
            <a:r>
              <a:rPr lang="da-DK" sz="1500" dirty="0">
                <a:hlinkClick r:id="rId2"/>
              </a:rPr>
              <a:t>www.cur.nu</a:t>
            </a:r>
            <a:r>
              <a:rPr lang="da-DK" sz="1500" dirty="0"/>
              <a:t> vedr. rapport eller skriv til </a:t>
            </a:r>
            <a:r>
              <a:rPr lang="da-DK" sz="1500" dirty="0" err="1">
                <a:hlinkClick r:id="rId3"/>
              </a:rPr>
              <a:t>soren@</a:t>
            </a:r>
            <a:r>
              <a:rPr lang="da-DK" sz="1500" err="1">
                <a:hlinkClick r:id="rId3"/>
              </a:rPr>
              <a:t>cur</a:t>
            </a:r>
            <a:r>
              <a:rPr lang="da-DK" sz="1500">
                <a:hlinkClick r:id="rId3"/>
              </a:rPr>
              <a:t>.nu</a:t>
            </a:r>
            <a:r>
              <a:rPr lang="da-DK" sz="1500" dirty="0"/>
              <a:t> </a:t>
            </a:r>
          </a:p>
        </p:txBody>
      </p:sp>
      <p:sp>
        <p:nvSpPr>
          <p:cNvPr id="34" name="Freeform: Shape 27">
            <a:extLst>
              <a:ext uri="{FF2B5EF4-FFF2-40B4-BE49-F238E27FC236}">
                <a16:creationId xmlns="" xmlns:a16="http://schemas.microsoft.com/office/drawing/2014/main" id="{9A0D773F-7A7D-4DBB-9DEA-86BB8B8F4B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4036218" y="4657060"/>
            <a:ext cx="5107781" cy="486440"/>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Billede 9">
            <a:extLst>
              <a:ext uri="{FF2B5EF4-FFF2-40B4-BE49-F238E27FC236}">
                <a16:creationId xmlns="" xmlns:a16="http://schemas.microsoft.com/office/drawing/2014/main" id="{66FD0F92-B831-4166-9822-333A05C38734}"/>
              </a:ext>
            </a:extLst>
          </p:cNvPr>
          <p:cNvPicPr>
            <a:picLocks noChangeAspect="1"/>
          </p:cNvPicPr>
          <p:nvPr/>
        </p:nvPicPr>
        <p:blipFill rotWithShape="1">
          <a:blip r:embed="rId4"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pic>
        <p:nvPicPr>
          <p:cNvPr id="11" name="Billede 10">
            <a:extLst>
              <a:ext uri="{FF2B5EF4-FFF2-40B4-BE49-F238E27FC236}">
                <a16:creationId xmlns="" xmlns:a16="http://schemas.microsoft.com/office/drawing/2014/main" id="{8EB209D4-BCB3-4B21-8202-7F279A0B8849}"/>
              </a:ext>
            </a:extLst>
          </p:cNvPr>
          <p:cNvPicPr>
            <a:picLocks noChangeAspect="1"/>
          </p:cNvPicPr>
          <p:nvPr/>
        </p:nvPicPr>
        <p:blipFill>
          <a:blip r:embed="rId5" cstate="screen">
            <a:extLst>
              <a:ext uri="{28A0092B-C50C-407E-A947-70E740481C1C}">
                <a14:useLocalDpi xmlns:a14="http://schemas.microsoft.com/office/drawing/2010/main" xmlns="" val="0"/>
              </a:ext>
            </a:extLst>
          </a:blip>
          <a:stretch>
            <a:fillRect/>
          </a:stretch>
        </p:blipFill>
        <p:spPr>
          <a:xfrm>
            <a:off x="6590108" y="1780817"/>
            <a:ext cx="2203748" cy="2938330"/>
          </a:xfrm>
          <a:prstGeom prst="rect">
            <a:avLst/>
          </a:prstGeom>
        </p:spPr>
      </p:pic>
    </p:spTree>
    <p:extLst>
      <p:ext uri="{BB962C8B-B14F-4D97-AF65-F5344CB8AC3E}">
        <p14:creationId xmlns:p14="http://schemas.microsoft.com/office/powerpoint/2010/main" xmlns="" val="2679997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descr="Et billede, der indeholder person, udendørs, fortov, bygning&#10;&#10;Automatisk genereret beskrivelse">
            <a:extLst>
              <a:ext uri="{FF2B5EF4-FFF2-40B4-BE49-F238E27FC236}">
                <a16:creationId xmlns="" xmlns:a16="http://schemas.microsoft.com/office/drawing/2014/main" id="{492A8DBA-FE55-467F-9D1F-EF846858BBFA}"/>
              </a:ext>
            </a:extLst>
          </p:cNvPr>
          <p:cNvPicPr>
            <a:picLocks noGrp="1" noChangeAspect="1"/>
          </p:cNvPicPr>
          <p:nvPr>
            <p:ph idx="1"/>
          </p:nvPr>
        </p:nvPicPr>
        <p:blipFill rotWithShape="1">
          <a:blip r:embed="rId2" cstate="screen">
            <a:extLst>
              <a:ext uri="{28A0092B-C50C-407E-A947-70E740481C1C}">
                <a14:useLocalDpi xmlns:a14="http://schemas.microsoft.com/office/drawing/2010/main" xmlns="" val="0"/>
              </a:ext>
            </a:extLst>
          </a:blip>
          <a:srcRect/>
          <a:stretch/>
        </p:blipFill>
        <p:spPr>
          <a:xfrm>
            <a:off x="17" y="9"/>
            <a:ext cx="9143985" cy="5143493"/>
          </a:xfrm>
          <a:prstGeom prst="rect">
            <a:avLst/>
          </a:prstGeom>
        </p:spPr>
      </p:pic>
      <p:sp>
        <p:nvSpPr>
          <p:cNvPr id="2" name="Titel 1">
            <a:extLst>
              <a:ext uri="{FF2B5EF4-FFF2-40B4-BE49-F238E27FC236}">
                <a16:creationId xmlns="" xmlns:a16="http://schemas.microsoft.com/office/drawing/2014/main" id="{F52BE1B2-E2B1-4754-968F-4EE00F3F92BD}"/>
              </a:ext>
            </a:extLst>
          </p:cNvPr>
          <p:cNvSpPr>
            <a:spLocks noGrp="1"/>
          </p:cNvSpPr>
          <p:nvPr>
            <p:ph type="title"/>
          </p:nvPr>
        </p:nvSpPr>
        <p:spPr>
          <a:xfrm>
            <a:off x="480061" y="480061"/>
            <a:ext cx="2064266" cy="2031956"/>
          </a:xfrm>
          <a:prstGeom prst="ellipse">
            <a:avLst/>
          </a:prstGeom>
          <a:solidFill>
            <a:srgbClr val="231815"/>
          </a:solidFill>
          <a:ln w="174625" cmpd="thinThick">
            <a:solidFill>
              <a:srgbClr val="231815"/>
            </a:solidFill>
          </a:ln>
        </p:spPr>
        <p:txBody>
          <a:bodyPr vert="horz" lIns="68580" tIns="34290" rIns="68580" bIns="34290" rtlCol="0" anchor="ctr">
            <a:normAutofit/>
          </a:bodyPr>
          <a:lstStyle/>
          <a:p>
            <a:pPr algn="ctr"/>
            <a:r>
              <a:rPr lang="da-DK" sz="1650" dirty="0">
                <a:solidFill>
                  <a:srgbClr val="FFFFFF"/>
                </a:solidFill>
              </a:rPr>
              <a:t>Legemestrene</a:t>
            </a:r>
            <a:r>
              <a:rPr lang="en-US" sz="1650" dirty="0">
                <a:solidFill>
                  <a:srgbClr val="FFFFFF"/>
                </a:solidFill>
              </a:rPr>
              <a:t> og kulturbærerne er forsvundet…</a:t>
            </a:r>
          </a:p>
        </p:txBody>
      </p:sp>
      <p:pic>
        <p:nvPicPr>
          <p:cNvPr id="4" name="Billede 3">
            <a:extLst>
              <a:ext uri="{FF2B5EF4-FFF2-40B4-BE49-F238E27FC236}">
                <a16:creationId xmlns="" xmlns:a16="http://schemas.microsoft.com/office/drawing/2014/main" id="{03A9CB90-6D68-4981-BA96-EB714A835819}"/>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22031690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 xmlns:a16="http://schemas.microsoft.com/office/drawing/2014/main" id="{25703D84-4C1F-45CC-90DF-8E59446E9857}"/>
              </a:ext>
            </a:extLst>
          </p:cNvPr>
          <p:cNvSpPr>
            <a:spLocks noGrp="1"/>
          </p:cNvSpPr>
          <p:nvPr>
            <p:ph type="title"/>
          </p:nvPr>
        </p:nvSpPr>
        <p:spPr>
          <a:xfrm>
            <a:off x="480060" y="244026"/>
            <a:ext cx="3276451" cy="1467631"/>
          </a:xfrm>
        </p:spPr>
        <p:txBody>
          <a:bodyPr vert="horz" lIns="91440" tIns="45720" rIns="91440" bIns="45720" rtlCol="0" anchor="b">
            <a:normAutofit/>
          </a:bodyPr>
          <a:lstStyle/>
          <a:p>
            <a:pPr defTabSz="914400"/>
            <a:r>
              <a:rPr lang="en-US" sz="4100"/>
              <a:t>Der er brug for…..</a:t>
            </a:r>
          </a:p>
        </p:txBody>
      </p:sp>
      <p:sp>
        <p:nvSpPr>
          <p:cNvPr id="17"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0060" y="1940245"/>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 name="connsiteX0" fmla="*/ 0 w 2606040"/>
              <a:gd name="connsiteY0" fmla="*/ 0 h 13716"/>
              <a:gd name="connsiteX1" fmla="*/ 599389 w 2606040"/>
              <a:gd name="connsiteY1" fmla="*/ 0 h 13716"/>
              <a:gd name="connsiteX2" fmla="*/ 1303020 w 2606040"/>
              <a:gd name="connsiteY2" fmla="*/ 0 h 13716"/>
              <a:gd name="connsiteX3" fmla="*/ 1876349 w 2606040"/>
              <a:gd name="connsiteY3" fmla="*/ 0 h 13716"/>
              <a:gd name="connsiteX4" fmla="*/ 2606040 w 2606040"/>
              <a:gd name="connsiteY4" fmla="*/ 0 h 13716"/>
              <a:gd name="connsiteX5" fmla="*/ 2606040 w 2606040"/>
              <a:gd name="connsiteY5" fmla="*/ 13716 h 13716"/>
              <a:gd name="connsiteX6" fmla="*/ 1980590 w 2606040"/>
              <a:gd name="connsiteY6" fmla="*/ 13716 h 13716"/>
              <a:gd name="connsiteX7" fmla="*/ 1276960 w 2606040"/>
              <a:gd name="connsiteY7" fmla="*/ 13716 h 13716"/>
              <a:gd name="connsiteX8" fmla="*/ 65151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5838" y="5689"/>
                  <a:pt x="2605775" y="8075"/>
                  <a:pt x="2606040" y="13716"/>
                </a:cubicBezTo>
                <a:cubicBezTo>
                  <a:pt x="2260204" y="24770"/>
                  <a:pt x="2175708" y="1042"/>
                  <a:pt x="1902409" y="13716"/>
                </a:cubicBezTo>
                <a:cubicBezTo>
                  <a:pt x="1638502" y="36492"/>
                  <a:pt x="1460923" y="-20841"/>
                  <a:pt x="1276960" y="13716"/>
                </a:cubicBezTo>
                <a:cubicBezTo>
                  <a:pt x="1057717" y="9789"/>
                  <a:pt x="867956" y="-2252"/>
                  <a:pt x="677570" y="13716"/>
                </a:cubicBezTo>
                <a:cubicBezTo>
                  <a:pt x="457951" y="28801"/>
                  <a:pt x="189752" y="50816"/>
                  <a:pt x="0" y="13716"/>
                </a:cubicBezTo>
                <a:cubicBezTo>
                  <a:pt x="468" y="10483"/>
                  <a:pt x="836" y="5117"/>
                  <a:pt x="0" y="0"/>
                </a:cubicBezTo>
                <a:close/>
              </a:path>
              <a:path w="2606040" h="13716"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7080" y="4836"/>
                  <a:pt x="2606317" y="7740"/>
                  <a:pt x="2606040" y="13716"/>
                </a:cubicBezTo>
                <a:cubicBezTo>
                  <a:pt x="2347059" y="-1948"/>
                  <a:pt x="2192004" y="4234"/>
                  <a:pt x="1980590" y="13716"/>
                </a:cubicBezTo>
                <a:cubicBezTo>
                  <a:pt x="1783984" y="-14317"/>
                  <a:pt x="1487673" y="41336"/>
                  <a:pt x="1276960" y="13716"/>
                </a:cubicBezTo>
                <a:cubicBezTo>
                  <a:pt x="1087111" y="-41823"/>
                  <a:pt x="879204" y="42195"/>
                  <a:pt x="651510" y="13716"/>
                </a:cubicBezTo>
                <a:cubicBezTo>
                  <a:pt x="430798" y="-32336"/>
                  <a:pt x="132889" y="-38039"/>
                  <a:pt x="0" y="13716"/>
                </a:cubicBezTo>
                <a:cubicBezTo>
                  <a:pt x="1109" y="8984"/>
                  <a:pt x="330" y="5748"/>
                  <a:pt x="0" y="0"/>
                </a:cubicBezTo>
                <a:close/>
              </a:path>
              <a:path w="2606040" h="13716"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5859" y="5467"/>
                  <a:pt x="2605677" y="7416"/>
                  <a:pt x="2606040" y="13716"/>
                </a:cubicBezTo>
                <a:cubicBezTo>
                  <a:pt x="2234648" y="22404"/>
                  <a:pt x="2180202" y="-14933"/>
                  <a:pt x="1902409" y="13716"/>
                </a:cubicBezTo>
                <a:cubicBezTo>
                  <a:pt x="1635562" y="42622"/>
                  <a:pt x="1477339" y="222"/>
                  <a:pt x="1276960" y="13716"/>
                </a:cubicBezTo>
                <a:cubicBezTo>
                  <a:pt x="1058094" y="62350"/>
                  <a:pt x="904206" y="-25208"/>
                  <a:pt x="677570" y="13716"/>
                </a:cubicBezTo>
                <a:cubicBezTo>
                  <a:pt x="485746" y="10141"/>
                  <a:pt x="195925" y="28433"/>
                  <a:pt x="0" y="13716"/>
                </a:cubicBezTo>
                <a:cubicBezTo>
                  <a:pt x="406" y="10107"/>
                  <a:pt x="891" y="4502"/>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dsholder til indhold 1"/>
          <p:cNvSpPr>
            <a:spLocks noGrp="1"/>
          </p:cNvSpPr>
          <p:nvPr>
            <p:ph sz="half" idx="1"/>
          </p:nvPr>
        </p:nvSpPr>
        <p:spPr>
          <a:xfrm>
            <a:off x="480060" y="2154674"/>
            <a:ext cx="3182691" cy="2490501"/>
          </a:xfrm>
        </p:spPr>
        <p:txBody>
          <a:bodyPr vert="horz" lIns="91440" tIns="45720" rIns="91440" bIns="45720" rtlCol="0">
            <a:normAutofit/>
          </a:bodyPr>
          <a:lstStyle/>
          <a:p>
            <a:pPr indent="-228600" defTabSz="914400">
              <a:spcAft>
                <a:spcPts val="600"/>
              </a:spcAft>
            </a:pPr>
            <a:r>
              <a:rPr lang="en-US" sz="1700" dirty="0" err="1">
                <a:effectLst/>
              </a:rPr>
              <a:t>Voksne</a:t>
            </a:r>
            <a:r>
              <a:rPr lang="en-US" sz="1700" dirty="0">
                <a:effectLst/>
              </a:rPr>
              <a:t> der er </a:t>
            </a:r>
            <a:r>
              <a:rPr lang="en-US" sz="1700" dirty="0" err="1">
                <a:effectLst/>
              </a:rPr>
              <a:t>proaktivt</a:t>
            </a:r>
            <a:r>
              <a:rPr lang="en-US" sz="1700" dirty="0">
                <a:effectLst/>
              </a:rPr>
              <a:t> </a:t>
            </a:r>
            <a:r>
              <a:rPr lang="en-US" sz="1700" dirty="0" err="1">
                <a:effectLst/>
              </a:rPr>
              <a:t>nysgerrige</a:t>
            </a:r>
            <a:r>
              <a:rPr lang="en-US" sz="1700" dirty="0">
                <a:effectLst/>
              </a:rPr>
              <a:t> – </a:t>
            </a:r>
            <a:r>
              <a:rPr lang="en-US" sz="1700" dirty="0" err="1">
                <a:effectLst/>
              </a:rPr>
              <a:t>også</a:t>
            </a:r>
            <a:r>
              <a:rPr lang="en-US" sz="1700" dirty="0">
                <a:effectLst/>
              </a:rPr>
              <a:t> </a:t>
            </a:r>
            <a:r>
              <a:rPr lang="en-US" sz="1700" dirty="0" err="1">
                <a:effectLst/>
              </a:rPr>
              <a:t>på</a:t>
            </a:r>
            <a:r>
              <a:rPr lang="en-US" sz="1700" dirty="0">
                <a:effectLst/>
              </a:rPr>
              <a:t> ting, vi </a:t>
            </a:r>
            <a:r>
              <a:rPr lang="en-US" sz="1700" dirty="0" err="1">
                <a:effectLst/>
              </a:rPr>
              <a:t>ikke</a:t>
            </a:r>
            <a:r>
              <a:rPr lang="en-US" sz="1700" dirty="0">
                <a:effectLst/>
              </a:rPr>
              <a:t> </a:t>
            </a:r>
            <a:r>
              <a:rPr lang="en-US" sz="1700" dirty="0" err="1">
                <a:effectLst/>
              </a:rPr>
              <a:t>ved</a:t>
            </a:r>
            <a:r>
              <a:rPr lang="en-US" sz="1700" dirty="0">
                <a:effectLst/>
              </a:rPr>
              <a:t> </a:t>
            </a:r>
            <a:r>
              <a:rPr lang="en-US" sz="1700" dirty="0" err="1">
                <a:effectLst/>
              </a:rPr>
              <a:t>noget</a:t>
            </a:r>
            <a:r>
              <a:rPr lang="en-US" sz="1700" dirty="0">
                <a:effectLst/>
              </a:rPr>
              <a:t> om …</a:t>
            </a:r>
            <a:r>
              <a:rPr lang="en-US" sz="1700" dirty="0" err="1">
                <a:effectLst/>
              </a:rPr>
              <a:t>så</a:t>
            </a:r>
            <a:r>
              <a:rPr lang="en-US" sz="1700" dirty="0">
                <a:effectLst/>
              </a:rPr>
              <a:t> mere </a:t>
            </a:r>
            <a:r>
              <a:rPr lang="en-US" sz="1700" dirty="0" err="1">
                <a:effectLst/>
              </a:rPr>
              <a:t>af</a:t>
            </a:r>
            <a:r>
              <a:rPr lang="en-US" sz="1700" dirty="0">
                <a:effectLst/>
              </a:rPr>
              <a:t> det </a:t>
            </a:r>
            <a:r>
              <a:rPr lang="en-US" sz="1700" dirty="0" err="1">
                <a:effectLst/>
              </a:rPr>
              <a:t>vigtige</a:t>
            </a:r>
            <a:r>
              <a:rPr lang="en-US" sz="1700" dirty="0">
                <a:effectLst/>
              </a:rPr>
              <a:t> og </a:t>
            </a:r>
            <a:r>
              <a:rPr lang="en-US" sz="1700" dirty="0" err="1">
                <a:effectLst/>
              </a:rPr>
              <a:t>mindre</a:t>
            </a:r>
            <a:r>
              <a:rPr lang="en-US" sz="1700" dirty="0">
                <a:effectLst/>
              </a:rPr>
              <a:t> </a:t>
            </a:r>
            <a:r>
              <a:rPr lang="en-US" sz="1700" dirty="0" err="1">
                <a:effectLst/>
              </a:rPr>
              <a:t>af</a:t>
            </a:r>
            <a:r>
              <a:rPr lang="en-US" sz="1700" dirty="0">
                <a:effectLst/>
              </a:rPr>
              <a:t> det </a:t>
            </a:r>
            <a:r>
              <a:rPr lang="en-US" sz="1700" dirty="0" err="1">
                <a:effectLst/>
              </a:rPr>
              <a:t>trygge</a:t>
            </a:r>
            <a:r>
              <a:rPr lang="en-US" sz="1700" dirty="0">
                <a:effectLst/>
              </a:rPr>
              <a:t>….</a:t>
            </a:r>
          </a:p>
          <a:p>
            <a:pPr marL="0" indent="-228600" defTabSz="914400"/>
            <a:endParaRPr lang="en-US" sz="1700" dirty="0"/>
          </a:p>
        </p:txBody>
      </p:sp>
      <p:pic>
        <p:nvPicPr>
          <p:cNvPr id="10" name="Billede 9" descr="Et billede, der indeholder jord, udendørs, snavs, sandrig&#10;&#10;Automatisk genereret beskrivelse">
            <a:extLst>
              <a:ext uri="{FF2B5EF4-FFF2-40B4-BE49-F238E27FC236}">
                <a16:creationId xmlns="" xmlns:a16="http://schemas.microsoft.com/office/drawing/2014/main" id="{C52CF7BE-F56B-466E-9CA9-0875DE34DB3D}"/>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flipH="1">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7" name="Billede 6">
            <a:extLst>
              <a:ext uri="{FF2B5EF4-FFF2-40B4-BE49-F238E27FC236}">
                <a16:creationId xmlns="" xmlns:a16="http://schemas.microsoft.com/office/drawing/2014/main" id="{64BE749C-F585-409A-9671-C160299CFFDB}"/>
              </a:ext>
            </a:extLst>
          </p:cNvPr>
          <p:cNvPicPr>
            <a:picLocks noChangeAspect="1"/>
          </p:cNvPicPr>
          <p:nvPr/>
        </p:nvPicPr>
        <p:blipFill rotWithShape="1">
          <a:blip r:embed="rId4"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pic>
        <p:nvPicPr>
          <p:cNvPr id="6" name="Billede 5">
            <a:extLst>
              <a:ext uri="{FF2B5EF4-FFF2-40B4-BE49-F238E27FC236}">
                <a16:creationId xmlns="" xmlns:a16="http://schemas.microsoft.com/office/drawing/2014/main" id="{65393242-AA03-4748-B889-5135D6DCC772}"/>
              </a:ext>
            </a:extLst>
          </p:cNvPr>
          <p:cNvPicPr>
            <a:picLocks noChangeAspect="1"/>
          </p:cNvPicPr>
          <p:nvPr/>
        </p:nvPicPr>
        <p:blipFill rotWithShape="1">
          <a:blip r:embed="rId4" cstate="screen">
            <a:extLst>
              <a:ext uri="{28A0092B-C50C-407E-A947-70E740481C1C}">
                <a14:useLocalDpi xmlns:a14="http://schemas.microsoft.com/office/drawing/2010/main" xmlns="" val="0"/>
              </a:ext>
            </a:extLst>
          </a:blip>
          <a:srcRect/>
          <a:stretch/>
        </p:blipFill>
        <p:spPr>
          <a:xfrm>
            <a:off x="330786" y="4653960"/>
            <a:ext cx="833718" cy="485670"/>
          </a:xfrm>
          <a:prstGeom prst="rect">
            <a:avLst/>
          </a:prstGeom>
        </p:spPr>
      </p:pic>
    </p:spTree>
    <p:extLst>
      <p:ext uri="{BB962C8B-B14F-4D97-AF65-F5344CB8AC3E}">
        <p14:creationId xmlns:p14="http://schemas.microsoft.com/office/powerpoint/2010/main" xmlns="" val="23872794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Billede 1">
            <a:extLst>
              <a:ext uri="{FF2B5EF4-FFF2-40B4-BE49-F238E27FC236}">
                <a16:creationId xmlns="" xmlns:a16="http://schemas.microsoft.com/office/drawing/2014/main" id="{921B0B1F-0196-48D6-B105-F28F7345075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15812" y="482600"/>
            <a:ext cx="3958605" cy="395860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8" name="Titel 1">
            <a:extLst>
              <a:ext uri="{FF2B5EF4-FFF2-40B4-BE49-F238E27FC236}">
                <a16:creationId xmlns="" xmlns:a16="http://schemas.microsoft.com/office/drawing/2014/main" id="{795E6440-E8F7-4E8D-ABE2-F112549E9751}"/>
              </a:ext>
            </a:extLst>
          </p:cNvPr>
          <p:cNvSpPr>
            <a:spLocks noGrp="1" noChangeArrowheads="1"/>
          </p:cNvSpPr>
          <p:nvPr>
            <p:ph type="title"/>
          </p:nvPr>
        </p:nvSpPr>
        <p:spPr>
          <a:xfrm>
            <a:off x="562682" y="474743"/>
            <a:ext cx="3046982" cy="782557"/>
          </a:xfrm>
        </p:spPr>
        <p:txBody>
          <a:bodyPr>
            <a:normAutofit/>
          </a:bodyPr>
          <a:lstStyle/>
          <a:p>
            <a:pPr eaLnBrk="1" hangingPunct="1">
              <a:defRPr/>
            </a:pPr>
            <a:r>
              <a:rPr lang="da-DK" altLang="da-DK" sz="2475" dirty="0"/>
              <a:t/>
            </a:r>
            <a:br>
              <a:rPr lang="da-DK" altLang="da-DK" sz="2475" dirty="0"/>
            </a:br>
            <a:r>
              <a:rPr lang="da-DK" altLang="da-DK" sz="2475" dirty="0"/>
              <a:t>Tak for i dag…</a:t>
            </a:r>
          </a:p>
        </p:txBody>
      </p:sp>
      <p:sp>
        <p:nvSpPr>
          <p:cNvPr id="3" name="Pladsholder til indhold 2">
            <a:extLst>
              <a:ext uri="{FF2B5EF4-FFF2-40B4-BE49-F238E27FC236}">
                <a16:creationId xmlns="" xmlns:a16="http://schemas.microsoft.com/office/drawing/2014/main" id="{3AE90351-63A3-4F60-8520-B74014794615}"/>
              </a:ext>
            </a:extLst>
          </p:cNvPr>
          <p:cNvSpPr>
            <a:spLocks noGrp="1"/>
          </p:cNvSpPr>
          <p:nvPr>
            <p:ph idx="1"/>
          </p:nvPr>
        </p:nvSpPr>
        <p:spPr>
          <a:xfrm>
            <a:off x="388856" y="1330779"/>
            <a:ext cx="3048307" cy="2065565"/>
          </a:xfrm>
        </p:spPr>
        <p:txBody>
          <a:bodyPr rtlCol="0" anchor="t">
            <a:normAutofit/>
          </a:bodyPr>
          <a:lstStyle/>
          <a:p>
            <a:pPr marL="257174" indent="-257174" defTabSz="342899">
              <a:buClr>
                <a:schemeClr val="bg2">
                  <a:lumMod val="40000"/>
                  <a:lumOff val="60000"/>
                </a:schemeClr>
              </a:buClr>
              <a:buFont typeface="Wingdings 3" charset="2"/>
              <a:buChar char=""/>
              <a:defRPr/>
            </a:pPr>
            <a:endParaRPr lang="da-DK" sz="1350"/>
          </a:p>
          <a:p>
            <a:pPr marL="257174" indent="-257174" defTabSz="342899">
              <a:buClr>
                <a:schemeClr val="bg2">
                  <a:lumMod val="40000"/>
                  <a:lumOff val="60000"/>
                </a:schemeClr>
              </a:buClr>
              <a:buFont typeface="Wingdings 3" charset="2"/>
              <a:buChar char=""/>
              <a:defRPr/>
            </a:pPr>
            <a:endParaRPr lang="da-DK" sz="1350"/>
          </a:p>
          <a:p>
            <a:pPr marL="257174" indent="-257174" defTabSz="342899">
              <a:buClr>
                <a:schemeClr val="bg2">
                  <a:lumMod val="40000"/>
                  <a:lumOff val="60000"/>
                </a:schemeClr>
              </a:buClr>
              <a:buFont typeface="Wingdings 3" charset="2"/>
              <a:buChar char=""/>
              <a:defRPr/>
            </a:pPr>
            <a:endParaRPr lang="da-DK" sz="1350"/>
          </a:p>
          <a:p>
            <a:pPr marL="0" indent="0" defTabSz="342899">
              <a:buClr>
                <a:schemeClr val="bg2">
                  <a:lumMod val="40000"/>
                  <a:lumOff val="60000"/>
                </a:schemeClr>
              </a:buClr>
              <a:buNone/>
              <a:defRPr/>
            </a:pPr>
            <a:endParaRPr lang="da-DK" sz="1350"/>
          </a:p>
        </p:txBody>
      </p:sp>
      <p:pic>
        <p:nvPicPr>
          <p:cNvPr id="5" name="Billede 4">
            <a:extLst>
              <a:ext uri="{FF2B5EF4-FFF2-40B4-BE49-F238E27FC236}">
                <a16:creationId xmlns="" xmlns:a16="http://schemas.microsoft.com/office/drawing/2014/main" id="{894E1C01-8085-4089-8933-AADE6028AA7C}"/>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1683778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 xmlns:a16="http://schemas.microsoft.com/office/drawing/2014/main" id="{ED711B28-A2CC-7443-B001-7FB0498FC9BF}"/>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25011" y="0"/>
            <a:ext cx="9143985" cy="5143493"/>
          </a:xfrm>
          <a:prstGeom prst="rect">
            <a:avLst/>
          </a:prstGeom>
        </p:spPr>
      </p:pic>
      <p:sp>
        <p:nvSpPr>
          <p:cNvPr id="53250" name="Titel 1">
            <a:extLst>
              <a:ext uri="{FF2B5EF4-FFF2-40B4-BE49-F238E27FC236}">
                <a16:creationId xmlns="" xmlns:a16="http://schemas.microsoft.com/office/drawing/2014/main" id="{C383679A-7ED7-4D83-BB46-A55D470C50B3}"/>
              </a:ext>
            </a:extLst>
          </p:cNvPr>
          <p:cNvSpPr>
            <a:spLocks noGrp="1"/>
          </p:cNvSpPr>
          <p:nvPr>
            <p:ph type="title"/>
          </p:nvPr>
        </p:nvSpPr>
        <p:spPr>
          <a:xfrm>
            <a:off x="392907" y="3987930"/>
            <a:ext cx="8408194" cy="558627"/>
          </a:xfrm>
          <a:prstGeom prst="ellipse">
            <a:avLst/>
          </a:prstGeom>
        </p:spPr>
        <p:txBody>
          <a:bodyPr vert="horz" lIns="91440" tIns="45720" rIns="91440" bIns="45720" rtlCol="0" anchor="ctr">
            <a:normAutofit/>
          </a:bodyPr>
          <a:lstStyle/>
          <a:p>
            <a:pPr algn="ctr" defTabSz="914400">
              <a:defRPr/>
            </a:pPr>
            <a:r>
              <a:rPr lang="en-US" altLang="da-DK" sz="1500" dirty="0">
                <a:solidFill>
                  <a:schemeClr val="tx1">
                    <a:lumMod val="85000"/>
                    <a:lumOff val="15000"/>
                  </a:schemeClr>
                </a:solidFill>
              </a:rPr>
              <a:t>Man vokser op med venner, der er lige så ”dumme”/kloge som en selv!</a:t>
            </a:r>
          </a:p>
        </p:txBody>
      </p:sp>
      <p:pic>
        <p:nvPicPr>
          <p:cNvPr id="7" name="Billede 6">
            <a:extLst>
              <a:ext uri="{FF2B5EF4-FFF2-40B4-BE49-F238E27FC236}">
                <a16:creationId xmlns="" xmlns:a16="http://schemas.microsoft.com/office/drawing/2014/main" id="{B255A65F-F1D2-4213-9362-339A16A65D15}"/>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7346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3250"/>
                                        </p:tgtEl>
                                        <p:attrNameLst>
                                          <p:attrName>style.visibility</p:attrName>
                                        </p:attrNameLst>
                                      </p:cBhvr>
                                      <p:to>
                                        <p:strVal val="visible"/>
                                      </p:to>
                                    </p:set>
                                    <p:animEffect transition="in" filter="fade">
                                      <p:cBhvr>
                                        <p:cTn id="7" dur="700"/>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7399" y="482600"/>
            <a:ext cx="8408193" cy="558627"/>
          </a:xfrm>
        </p:spPr>
        <p:txBody>
          <a:bodyPr vert="horz" lIns="91440" tIns="45720" rIns="91440" bIns="45720" rtlCol="0" anchor="ctr">
            <a:normAutofit/>
          </a:bodyPr>
          <a:lstStyle/>
          <a:p>
            <a:pPr algn="ctr" defTabSz="914400"/>
            <a:r>
              <a:rPr lang="en-US" sz="2400" kern="1200" dirty="0">
                <a:solidFill>
                  <a:schemeClr val="bg1"/>
                </a:solidFill>
                <a:latin typeface="+mj-lt"/>
                <a:ea typeface="+mj-ea"/>
                <a:cs typeface="+mj-cs"/>
              </a:rPr>
              <a:t>Børne- og ungdomsliv i “gamle dage” og i dag!</a:t>
            </a:r>
          </a:p>
        </p:txBody>
      </p:sp>
      <p:graphicFrame>
        <p:nvGraphicFramePr>
          <p:cNvPr id="4" name="Tabel 3">
            <a:extLst>
              <a:ext uri="{FF2B5EF4-FFF2-40B4-BE49-F238E27FC236}">
                <a16:creationId xmlns="" xmlns:a16="http://schemas.microsoft.com/office/drawing/2014/main" id="{90B13A3C-730A-4FA2-8E4D-05A46D7C1043}"/>
              </a:ext>
            </a:extLst>
          </p:cNvPr>
          <p:cNvGraphicFramePr>
            <a:graphicFrameLocks noGrp="1"/>
          </p:cNvGraphicFramePr>
          <p:nvPr/>
        </p:nvGraphicFramePr>
        <p:xfrm>
          <a:off x="1187155" y="1256420"/>
          <a:ext cx="6769689" cy="3295650"/>
        </p:xfrm>
        <a:graphic>
          <a:graphicData uri="http://schemas.openxmlformats.org/drawingml/2006/table">
            <a:tbl>
              <a:tblPr firstRow="1" firstCol="1" bandRow="1"/>
              <a:tblGrid>
                <a:gridCol w="3156139">
                  <a:extLst>
                    <a:ext uri="{9D8B030D-6E8A-4147-A177-3AD203B41FA5}">
                      <a16:colId xmlns="" xmlns:a16="http://schemas.microsoft.com/office/drawing/2014/main" val="965763062"/>
                    </a:ext>
                  </a:extLst>
                </a:gridCol>
                <a:gridCol w="3613550">
                  <a:extLst>
                    <a:ext uri="{9D8B030D-6E8A-4147-A177-3AD203B41FA5}">
                      <a16:colId xmlns="" xmlns:a16="http://schemas.microsoft.com/office/drawing/2014/main" val="3739094505"/>
                    </a:ext>
                  </a:extLst>
                </a:gridCol>
              </a:tblGrid>
              <a:tr h="659130">
                <a:tc>
                  <a:txBody>
                    <a:bodyPr/>
                    <a:lstStyle/>
                    <a:p>
                      <a:pPr algn="l" fontAlgn="t">
                        <a:lnSpc>
                          <a:spcPct val="150000"/>
                        </a:lnSpc>
                        <a:spcBef>
                          <a:spcPts val="0"/>
                        </a:spcBef>
                        <a:spcAft>
                          <a:spcPts val="600"/>
                        </a:spcAft>
                      </a:pPr>
                      <a:r>
                        <a:rPr lang="da-DK" sz="1300" b="1" i="0" u="sng" strike="noStrike">
                          <a:effectLst/>
                          <a:latin typeface="Arial" panose="020B0604020202020204" pitchFamily="34" charset="0"/>
                          <a:ea typeface="SimSun" panose="02010600030101010101" pitchFamily="2" charset="-122"/>
                          <a:cs typeface="Times New Roman" panose="02020603050405020304" pitchFamily="18" charset="0"/>
                        </a:rPr>
                        <a:t>Børne- og ungdomsliv i ”gamle dage”</a:t>
                      </a:r>
                      <a:endParaRPr lang="da-DK" sz="2200" b="0" i="0" u="sng" strike="noStrike">
                        <a:effectLst/>
                        <a:latin typeface="Arial" panose="020B0604020202020204" pitchFamily="34" charset="0"/>
                      </a:endParaRPr>
                    </a:p>
                  </a:txBody>
                  <a:tcPr marL="82334" marR="82334" marT="114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50000"/>
                        </a:lnSpc>
                        <a:spcBef>
                          <a:spcPts val="0"/>
                        </a:spcBef>
                        <a:spcAft>
                          <a:spcPts val="600"/>
                        </a:spcAft>
                      </a:pPr>
                      <a:r>
                        <a:rPr lang="da-DK" sz="1300" b="1" i="0" u="sng" strike="noStrike" dirty="0">
                          <a:effectLst/>
                          <a:latin typeface="Arial" panose="020B0604020202020204" pitchFamily="34" charset="0"/>
                          <a:ea typeface="SimSun" panose="02010600030101010101" pitchFamily="2" charset="-122"/>
                          <a:cs typeface="Times New Roman" panose="02020603050405020304" pitchFamily="18" charset="0"/>
                        </a:rPr>
                        <a:t>Børne- og ungdomsliv i dag</a:t>
                      </a:r>
                      <a:endParaRPr lang="da-DK" sz="2200" b="0" i="0" u="sng" strike="noStrike" dirty="0">
                        <a:effectLst/>
                        <a:latin typeface="Arial" panose="020B0604020202020204" pitchFamily="34" charset="0"/>
                      </a:endParaRPr>
                    </a:p>
                  </a:txBody>
                  <a:tcPr marL="82334" marR="82334" marT="114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90156055"/>
                  </a:ext>
                </a:extLst>
              </a:tr>
              <a:tr h="659130">
                <a:tc>
                  <a:txBody>
                    <a:bodyPr/>
                    <a:lstStyle/>
                    <a:p>
                      <a:pPr algn="l" fontAlgn="t">
                        <a:lnSpc>
                          <a:spcPct val="150000"/>
                        </a:lnSpc>
                        <a:spcBef>
                          <a:spcPts val="0"/>
                        </a:spcBef>
                        <a:spcAft>
                          <a:spcPts val="600"/>
                        </a:spcAft>
                      </a:pPr>
                      <a:r>
                        <a:rPr lang="da-DK" sz="1300" b="0" i="0" u="none" strike="noStrike">
                          <a:effectLst/>
                          <a:latin typeface="Arial" panose="020B0604020202020204" pitchFamily="34" charset="0"/>
                          <a:ea typeface="SimSun" panose="02010600030101010101" pitchFamily="2" charset="-122"/>
                          <a:cs typeface="Times New Roman" panose="02020603050405020304" pitchFamily="18" charset="0"/>
                        </a:rPr>
                        <a:t>Analoge flokfællesskaber på tværs af alder og køn</a:t>
                      </a:r>
                      <a:endParaRPr lang="da-DK" sz="2200" b="0" i="0" u="none" strike="noStrike">
                        <a:effectLst/>
                        <a:latin typeface="Arial" panose="020B0604020202020204" pitchFamily="34" charset="0"/>
                      </a:endParaRPr>
                    </a:p>
                  </a:txBody>
                  <a:tcPr marL="82334" marR="82334" marT="114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50000"/>
                        </a:lnSpc>
                        <a:spcBef>
                          <a:spcPts val="0"/>
                        </a:spcBef>
                        <a:spcAft>
                          <a:spcPts val="600"/>
                        </a:spcAft>
                      </a:pPr>
                      <a:r>
                        <a:rPr lang="da-DK" sz="1300" b="0" i="0" u="none" strike="noStrike">
                          <a:effectLst/>
                          <a:latin typeface="Arial" panose="020B0604020202020204" pitchFamily="34" charset="0"/>
                          <a:ea typeface="SimSun" panose="02010600030101010101" pitchFamily="2" charset="-122"/>
                          <a:cs typeface="Times New Roman" panose="02020603050405020304" pitchFamily="18" charset="0"/>
                        </a:rPr>
                        <a:t>Færre analoge fællesskaber og flere horisontale og kønsopdelte fællesskaber</a:t>
                      </a:r>
                      <a:endParaRPr lang="da-DK" sz="2200" b="0" i="0" u="none" strike="noStrike">
                        <a:effectLst/>
                        <a:latin typeface="Arial" panose="020B0604020202020204" pitchFamily="34" charset="0"/>
                      </a:endParaRPr>
                    </a:p>
                  </a:txBody>
                  <a:tcPr marL="82334" marR="82334" marT="114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58697620"/>
                  </a:ext>
                </a:extLst>
              </a:tr>
              <a:tr h="659130">
                <a:tc>
                  <a:txBody>
                    <a:bodyPr/>
                    <a:lstStyle/>
                    <a:p>
                      <a:pPr algn="l" fontAlgn="t">
                        <a:lnSpc>
                          <a:spcPct val="150000"/>
                        </a:lnSpc>
                        <a:spcBef>
                          <a:spcPts val="0"/>
                        </a:spcBef>
                        <a:spcAft>
                          <a:spcPts val="600"/>
                        </a:spcAft>
                      </a:pPr>
                      <a:r>
                        <a:rPr lang="da-DK" sz="1300" b="0" i="0" u="none" strike="noStrike">
                          <a:effectLst/>
                          <a:latin typeface="Arial" panose="020B0604020202020204" pitchFamily="34" charset="0"/>
                          <a:ea typeface="SimSun" panose="02010600030101010101" pitchFamily="2" charset="-122"/>
                          <a:cs typeface="Times New Roman" panose="02020603050405020304" pitchFamily="18" charset="0"/>
                        </a:rPr>
                        <a:t>Flere selvorganiserede aktiviteter</a:t>
                      </a:r>
                      <a:endParaRPr lang="da-DK" sz="2200" b="0" i="0" u="none" strike="noStrike">
                        <a:effectLst/>
                        <a:latin typeface="Arial" panose="020B0604020202020204" pitchFamily="34" charset="0"/>
                      </a:endParaRPr>
                    </a:p>
                  </a:txBody>
                  <a:tcPr marL="82334" marR="82334" marT="114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50000"/>
                        </a:lnSpc>
                        <a:spcBef>
                          <a:spcPts val="0"/>
                        </a:spcBef>
                        <a:spcAft>
                          <a:spcPts val="600"/>
                        </a:spcAft>
                      </a:pPr>
                      <a:r>
                        <a:rPr lang="da-DK" sz="1300" b="0" i="0" u="none" strike="noStrike" dirty="0">
                          <a:effectLst/>
                          <a:latin typeface="Arial" panose="020B0604020202020204" pitchFamily="34" charset="0"/>
                          <a:ea typeface="SimSun" panose="02010600030101010101" pitchFamily="2" charset="-122"/>
                          <a:cs typeface="Times New Roman" panose="02020603050405020304" pitchFamily="18" charset="0"/>
                        </a:rPr>
                        <a:t>Flere organiserede aktiviteter, herunder ”legeaftaler”</a:t>
                      </a:r>
                      <a:endParaRPr lang="da-DK" sz="2200" b="0" i="0" u="none" strike="noStrike" dirty="0">
                        <a:effectLst/>
                        <a:latin typeface="Arial" panose="020B0604020202020204" pitchFamily="34" charset="0"/>
                      </a:endParaRPr>
                    </a:p>
                  </a:txBody>
                  <a:tcPr marL="82334" marR="82334" marT="114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31645192"/>
                  </a:ext>
                </a:extLst>
              </a:tr>
              <a:tr h="659130">
                <a:tc>
                  <a:txBody>
                    <a:bodyPr/>
                    <a:lstStyle/>
                    <a:p>
                      <a:pPr algn="l" fontAlgn="t">
                        <a:lnSpc>
                          <a:spcPct val="150000"/>
                        </a:lnSpc>
                        <a:spcBef>
                          <a:spcPts val="0"/>
                        </a:spcBef>
                        <a:spcAft>
                          <a:spcPts val="600"/>
                        </a:spcAft>
                      </a:pPr>
                      <a:r>
                        <a:rPr lang="da-DK" sz="1300" b="0" i="0" u="none" strike="noStrike">
                          <a:effectLst/>
                          <a:latin typeface="Arial" panose="020B0604020202020204" pitchFamily="34" charset="0"/>
                          <a:ea typeface="SimSun" panose="02010600030101010101" pitchFamily="2" charset="-122"/>
                          <a:cs typeface="Times New Roman" panose="02020603050405020304" pitchFamily="18" charset="0"/>
                        </a:rPr>
                        <a:t>Ældre børn og unge som ”legemestre”</a:t>
                      </a:r>
                      <a:endParaRPr lang="da-DK" sz="2200" b="0" i="0" u="none" strike="noStrike">
                        <a:effectLst/>
                        <a:latin typeface="Arial" panose="020B0604020202020204" pitchFamily="34" charset="0"/>
                      </a:endParaRPr>
                    </a:p>
                  </a:txBody>
                  <a:tcPr marL="82334" marR="82334" marT="114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50000"/>
                        </a:lnSpc>
                        <a:spcBef>
                          <a:spcPts val="0"/>
                        </a:spcBef>
                        <a:spcAft>
                          <a:spcPts val="600"/>
                        </a:spcAft>
                      </a:pPr>
                      <a:r>
                        <a:rPr lang="da-DK" sz="1300" b="0" i="0" u="none" strike="noStrike">
                          <a:effectLst/>
                          <a:latin typeface="Arial" panose="020B0604020202020204" pitchFamily="34" charset="0"/>
                          <a:ea typeface="SimSun" panose="02010600030101010101" pitchFamily="2" charset="-122"/>
                          <a:cs typeface="Times New Roman" panose="02020603050405020304" pitchFamily="18" charset="0"/>
                        </a:rPr>
                        <a:t>Voksne i organiserede fritidsaktiviteter og unge influencers som ”legemestre”</a:t>
                      </a:r>
                      <a:endParaRPr lang="da-DK" sz="2200" b="0" i="0" u="none" strike="noStrike">
                        <a:effectLst/>
                        <a:latin typeface="Arial" panose="020B0604020202020204" pitchFamily="34" charset="0"/>
                      </a:endParaRPr>
                    </a:p>
                  </a:txBody>
                  <a:tcPr marL="82334" marR="82334" marT="114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60089897"/>
                  </a:ext>
                </a:extLst>
              </a:tr>
              <a:tr h="659130">
                <a:tc>
                  <a:txBody>
                    <a:bodyPr/>
                    <a:lstStyle/>
                    <a:p>
                      <a:pPr algn="l" fontAlgn="t">
                        <a:lnSpc>
                          <a:spcPct val="150000"/>
                        </a:lnSpc>
                        <a:spcBef>
                          <a:spcPts val="0"/>
                        </a:spcBef>
                        <a:spcAft>
                          <a:spcPts val="600"/>
                        </a:spcAft>
                      </a:pPr>
                      <a:r>
                        <a:rPr lang="da-DK" sz="1300" b="0" i="0" u="none" strike="noStrike">
                          <a:effectLst/>
                          <a:latin typeface="Arial" panose="020B0604020202020204" pitchFamily="34" charset="0"/>
                          <a:ea typeface="SimSun" panose="02010600030101010101" pitchFamily="2" charset="-122"/>
                          <a:cs typeface="Times New Roman" panose="02020603050405020304" pitchFamily="18" charset="0"/>
                        </a:rPr>
                        <a:t>Samvær foregik udenfor/på gaden</a:t>
                      </a:r>
                      <a:endParaRPr lang="da-DK" sz="2200" b="0" i="0" u="none" strike="noStrike">
                        <a:effectLst/>
                        <a:latin typeface="Arial" panose="020B0604020202020204" pitchFamily="34" charset="0"/>
                      </a:endParaRPr>
                    </a:p>
                  </a:txBody>
                  <a:tcPr marL="82334" marR="82334" marT="114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50000"/>
                        </a:lnSpc>
                        <a:spcBef>
                          <a:spcPts val="0"/>
                        </a:spcBef>
                        <a:spcAft>
                          <a:spcPts val="600"/>
                        </a:spcAft>
                      </a:pPr>
                      <a:r>
                        <a:rPr lang="da-DK" sz="1300" b="0" i="0" u="none" strike="noStrike" dirty="0">
                          <a:effectLst/>
                          <a:latin typeface="Arial" panose="020B0604020202020204" pitchFamily="34" charset="0"/>
                          <a:ea typeface="SimSun" panose="02010600030101010101" pitchFamily="2" charset="-122"/>
                          <a:cs typeface="Times New Roman" panose="02020603050405020304" pitchFamily="18" charset="0"/>
                        </a:rPr>
                        <a:t>Samvær foregår gennem skærm eller leg i hjemmet</a:t>
                      </a:r>
                      <a:endParaRPr lang="da-DK" sz="2200" b="0" i="0" u="none" strike="noStrike" dirty="0">
                        <a:effectLst/>
                        <a:latin typeface="Arial" panose="020B0604020202020204" pitchFamily="34" charset="0"/>
                      </a:endParaRPr>
                    </a:p>
                  </a:txBody>
                  <a:tcPr marL="82334" marR="82334" marT="1143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11548497"/>
                  </a:ext>
                </a:extLst>
              </a:tr>
            </a:tbl>
          </a:graphicData>
        </a:graphic>
      </p:graphicFrame>
      <p:pic>
        <p:nvPicPr>
          <p:cNvPr id="5" name="Billede 4">
            <a:extLst>
              <a:ext uri="{FF2B5EF4-FFF2-40B4-BE49-F238E27FC236}">
                <a16:creationId xmlns="" xmlns:a16="http://schemas.microsoft.com/office/drawing/2014/main" id="{21C3E77D-53FD-4195-866F-7EE915DD290A}"/>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1268764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 xmlns:a16="http://schemas.microsoft.com/office/drawing/2014/main" id="{DE14C2D9-DE0C-4610-8173-385C6A8C06BA}"/>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0" y="0"/>
            <a:ext cx="9144000" cy="5143500"/>
          </a:xfrm>
          <a:prstGeom prst="rect">
            <a:avLst/>
          </a:prstGeom>
        </p:spPr>
      </p:pic>
      <p:sp>
        <p:nvSpPr>
          <p:cNvPr id="13" name="Rektangel 12">
            <a:extLst>
              <a:ext uri="{FF2B5EF4-FFF2-40B4-BE49-F238E27FC236}">
                <a16:creationId xmlns="" xmlns:a16="http://schemas.microsoft.com/office/drawing/2014/main" id="{B26F7DD1-845E-4004-88C7-3736B8B38278}"/>
              </a:ext>
            </a:extLst>
          </p:cNvPr>
          <p:cNvSpPr/>
          <p:nvPr/>
        </p:nvSpPr>
        <p:spPr>
          <a:xfrm>
            <a:off x="66951" y="75092"/>
            <a:ext cx="9143999" cy="51435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dirty="0">
              <a:latin typeface="Gill Sans MT" panose="020B0502020104020203" pitchFamily="34" charset="0"/>
            </a:endParaRPr>
          </a:p>
        </p:txBody>
      </p:sp>
      <p:sp>
        <p:nvSpPr>
          <p:cNvPr id="7" name="Rektangel 6">
            <a:extLst>
              <a:ext uri="{FF2B5EF4-FFF2-40B4-BE49-F238E27FC236}">
                <a16:creationId xmlns="" xmlns:a16="http://schemas.microsoft.com/office/drawing/2014/main" id="{E6B6BD8B-55C3-4C3D-8389-74FACEE74641}"/>
              </a:ext>
            </a:extLst>
          </p:cNvPr>
          <p:cNvSpPr/>
          <p:nvPr/>
        </p:nvSpPr>
        <p:spPr>
          <a:xfrm>
            <a:off x="371518" y="1507795"/>
            <a:ext cx="5114468" cy="900246"/>
          </a:xfrm>
          <a:prstGeom prst="rect">
            <a:avLst/>
          </a:prstGeom>
          <a:noFill/>
        </p:spPr>
        <p:txBody>
          <a:bodyPr wrap="square" lIns="68580" tIns="34290" rIns="68580" bIns="34290">
            <a:spAutoFit/>
          </a:bodyPr>
          <a:lstStyle/>
          <a:p>
            <a:r>
              <a:rPr lang="da-DK" sz="5400" b="1" spc="450" dirty="0">
                <a:ln w="12700">
                  <a:solidFill>
                    <a:srgbClr val="9B9B9B"/>
                  </a:solidFill>
                  <a:prstDash val="solid"/>
                </a:ln>
                <a:solidFill>
                  <a:schemeClr val="bg1"/>
                </a:solidFill>
                <a:effectLst>
                  <a:outerShdw dist="38100" dir="2700000" algn="bl" rotWithShape="0">
                    <a:srgbClr val="EB6625"/>
                  </a:outerShdw>
                </a:effectLst>
                <a:latin typeface="Agency FB" panose="020B0503020202020204" pitchFamily="34" charset="0"/>
              </a:rPr>
              <a:t>Generation Alpha</a:t>
            </a:r>
          </a:p>
        </p:txBody>
      </p:sp>
      <p:sp>
        <p:nvSpPr>
          <p:cNvPr id="2" name="Tekstfelt 1">
            <a:extLst>
              <a:ext uri="{FF2B5EF4-FFF2-40B4-BE49-F238E27FC236}">
                <a16:creationId xmlns="" xmlns:a16="http://schemas.microsoft.com/office/drawing/2014/main" id="{E444007D-7317-4E8C-817C-DF6D2DC2E2C5}"/>
              </a:ext>
            </a:extLst>
          </p:cNvPr>
          <p:cNvSpPr txBox="1"/>
          <p:nvPr/>
        </p:nvSpPr>
        <p:spPr>
          <a:xfrm>
            <a:off x="371518" y="2646842"/>
            <a:ext cx="5114468" cy="784830"/>
          </a:xfrm>
          <a:prstGeom prst="rect">
            <a:avLst/>
          </a:prstGeom>
          <a:noFill/>
        </p:spPr>
        <p:txBody>
          <a:bodyPr wrap="square" rtlCol="0">
            <a:spAutoFit/>
          </a:bodyPr>
          <a:lstStyle/>
          <a:p>
            <a:pPr algn="ctr"/>
            <a:r>
              <a:rPr lang="da-DK" sz="2250" i="1" dirty="0">
                <a:solidFill>
                  <a:schemeClr val="bg1"/>
                </a:solidFill>
                <a:latin typeface="Gill Sans MT" panose="020B0502020104020203" pitchFamily="34" charset="0"/>
              </a:rPr>
              <a:t>En ny børne- og ungdomsgeneration på vej i klubber, fritidsundervisning m.v. ……</a:t>
            </a:r>
            <a:endParaRPr lang="da-DK" sz="2250" b="1" i="1" dirty="0">
              <a:solidFill>
                <a:schemeClr val="bg1"/>
              </a:solidFill>
              <a:latin typeface="Gill Sans MT" panose="020B0502020104020203" pitchFamily="34" charset="0"/>
            </a:endParaRPr>
          </a:p>
        </p:txBody>
      </p:sp>
      <p:pic>
        <p:nvPicPr>
          <p:cNvPr id="9" name="Billede 8">
            <a:extLst>
              <a:ext uri="{FF2B5EF4-FFF2-40B4-BE49-F238E27FC236}">
                <a16:creationId xmlns="" xmlns:a16="http://schemas.microsoft.com/office/drawing/2014/main" id="{5D4ACB3D-3CB3-4D3F-8FB7-BA33656FD670}"/>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735021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4B7412D2-9016-4B56-B479-AA70019CF04B}"/>
              </a:ext>
            </a:extLst>
          </p:cNvPr>
          <p:cNvSpPr>
            <a:spLocks noGrp="1"/>
          </p:cNvSpPr>
          <p:nvPr>
            <p:ph type="title"/>
          </p:nvPr>
        </p:nvSpPr>
        <p:spPr>
          <a:xfrm>
            <a:off x="491490" y="273843"/>
            <a:ext cx="3840085" cy="1269596"/>
          </a:xfrm>
        </p:spPr>
        <p:txBody>
          <a:bodyPr>
            <a:normAutofit/>
          </a:bodyPr>
          <a:lstStyle/>
          <a:p>
            <a:r>
              <a:rPr lang="da-DK" sz="2100"/>
              <a:t>En ny generation, der adskiller sig ved at vokse op med skærme på en helt anden måde end tidligere generationer</a:t>
            </a:r>
          </a:p>
        </p:txBody>
      </p:sp>
      <p:sp>
        <p:nvSpPr>
          <p:cNvPr id="3" name="Pladsholder til indhold 2">
            <a:extLst>
              <a:ext uri="{FF2B5EF4-FFF2-40B4-BE49-F238E27FC236}">
                <a16:creationId xmlns="" xmlns:a16="http://schemas.microsoft.com/office/drawing/2014/main" id="{4C9BA23B-493F-4622-9991-0F90DF2157DD}"/>
              </a:ext>
            </a:extLst>
          </p:cNvPr>
          <p:cNvSpPr>
            <a:spLocks noGrp="1"/>
          </p:cNvSpPr>
          <p:nvPr>
            <p:ph idx="1"/>
          </p:nvPr>
        </p:nvSpPr>
        <p:spPr>
          <a:xfrm>
            <a:off x="491490" y="1931275"/>
            <a:ext cx="3840085" cy="2596671"/>
          </a:xfrm>
        </p:spPr>
        <p:txBody>
          <a:bodyPr>
            <a:normAutofit/>
          </a:bodyPr>
          <a:lstStyle/>
          <a:p>
            <a:r>
              <a:rPr lang="da-DK" sz="2000" dirty="0"/>
              <a:t>Født efter lanceringen af iPhonen</a:t>
            </a:r>
          </a:p>
          <a:p>
            <a:endParaRPr lang="da-DK" sz="2000" dirty="0"/>
          </a:p>
          <a:p>
            <a:r>
              <a:rPr lang="da-DK" sz="2000" dirty="0"/>
              <a:t>De første Alphaer går i 3. – 6. klasse</a:t>
            </a:r>
          </a:p>
        </p:txBody>
      </p:sp>
      <p:pic>
        <p:nvPicPr>
          <p:cNvPr id="6" name="Billede 5" descr="Et billede, der indeholder tekst&#10;&#10;Automatisk genereret beskrivelse">
            <a:extLst>
              <a:ext uri="{FF2B5EF4-FFF2-40B4-BE49-F238E27FC236}">
                <a16:creationId xmlns="" xmlns:a16="http://schemas.microsoft.com/office/drawing/2014/main" id="{33D65678-FEEC-486A-B46E-36242732742E}"/>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4409136" y="10"/>
            <a:ext cx="4734863" cy="51434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4" name="Billede 3">
            <a:extLst>
              <a:ext uri="{FF2B5EF4-FFF2-40B4-BE49-F238E27FC236}">
                <a16:creationId xmlns="" xmlns:a16="http://schemas.microsoft.com/office/drawing/2014/main" id="{A267BD6F-C2C1-4790-A71D-B760AC04255B}"/>
              </a:ext>
            </a:extLst>
          </p:cNvPr>
          <p:cNvPicPr>
            <a:picLocks noChangeAspect="1"/>
          </p:cNvPicPr>
          <p:nvPr/>
        </p:nvPicPr>
        <p:blipFill rotWithShape="1">
          <a:blip r:embed="rId4"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2866890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1" name="Content Placeholder 5126"/>
          <p:cNvSpPr>
            <a:spLocks noGrp="1"/>
          </p:cNvSpPr>
          <p:nvPr>
            <p:ph idx="1"/>
          </p:nvPr>
        </p:nvSpPr>
        <p:spPr>
          <a:xfrm>
            <a:off x="884569" y="1166047"/>
            <a:ext cx="3419569" cy="2984689"/>
          </a:xfrm>
        </p:spPr>
        <p:txBody>
          <a:bodyPr anchor="ctr">
            <a:noAutofit/>
          </a:bodyPr>
          <a:lstStyle/>
          <a:p>
            <a:r>
              <a:rPr lang="da-DK" sz="2000" dirty="0"/>
              <a:t>De vokser op med en overflod af legetøj og forbrugsgoder: tidlig kvalitetsbevidsthed og mærkevarekendskab. </a:t>
            </a:r>
          </a:p>
          <a:p>
            <a:r>
              <a:rPr lang="da-DK" sz="2000" dirty="0"/>
              <a:t>Undersøgelser viser, at børn i dag allerede fra toårsalderen efterspørger specifikke produkter. Halvandet år senere kan de genkende mere end 200 varemærker!!!</a:t>
            </a:r>
          </a:p>
          <a:p>
            <a:r>
              <a:rPr lang="da-DK" sz="2000" dirty="0"/>
              <a:t>Fra Entertainment til </a:t>
            </a:r>
            <a:r>
              <a:rPr lang="da-DK" sz="2000" i="1" dirty="0" err="1"/>
              <a:t>Entertising</a:t>
            </a:r>
            <a:endParaRPr lang="da-DK" sz="2000" i="1" dirty="0"/>
          </a:p>
          <a:p>
            <a:endParaRPr lang="en-US" sz="2000" dirty="0"/>
          </a:p>
        </p:txBody>
      </p:sp>
      <p:pic>
        <p:nvPicPr>
          <p:cNvPr id="7" name="Billede 6">
            <a:extLst>
              <a:ext uri="{FF2B5EF4-FFF2-40B4-BE49-F238E27FC236}">
                <a16:creationId xmlns="" xmlns:a16="http://schemas.microsoft.com/office/drawing/2014/main" id="{262F23FC-2553-43D7-ADD7-A7186B37BB45}"/>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pic>
        <p:nvPicPr>
          <p:cNvPr id="1026" name="Picture 2" descr="Adidas logo | Logok">
            <a:extLst>
              <a:ext uri="{FF2B5EF4-FFF2-40B4-BE49-F238E27FC236}">
                <a16:creationId xmlns="" xmlns:a16="http://schemas.microsoft.com/office/drawing/2014/main" id="{C590E13B-EF29-480C-8128-7054B39EB93A}"/>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84795" y="1894232"/>
            <a:ext cx="1809043" cy="1355036"/>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Bratz - Sort T-shirt med logo | ASOS">
            <a:extLst>
              <a:ext uri="{FF2B5EF4-FFF2-40B4-BE49-F238E27FC236}">
                <a16:creationId xmlns="" xmlns:a16="http://schemas.microsoft.com/office/drawing/2014/main" id="{409A9B5E-89E4-42CA-9BC2-E0CD22EC9D78}"/>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39863" y="525686"/>
            <a:ext cx="1895475" cy="24193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a:extLst>
              <a:ext uri="{FF2B5EF4-FFF2-40B4-BE49-F238E27FC236}">
                <a16:creationId xmlns="" xmlns:a16="http://schemas.microsoft.com/office/drawing/2014/main" id="{5D07135F-06A0-40FB-BB78-C9F4E88C2EF7}"/>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63798" y="3671412"/>
            <a:ext cx="2264838" cy="9464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6258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82A0C705-BC2E-405F-B76F-6CABF927CAC9}"/>
              </a:ext>
            </a:extLst>
          </p:cNvPr>
          <p:cNvSpPr>
            <a:spLocks noGrp="1"/>
          </p:cNvSpPr>
          <p:nvPr>
            <p:ph type="title"/>
          </p:nvPr>
        </p:nvSpPr>
        <p:spPr>
          <a:xfrm>
            <a:off x="442170" y="642135"/>
            <a:ext cx="3959556" cy="846051"/>
          </a:xfrm>
        </p:spPr>
        <p:txBody>
          <a:bodyPr anchor="ctr">
            <a:normAutofit/>
          </a:bodyPr>
          <a:lstStyle/>
          <a:p>
            <a:pPr algn="ctr"/>
            <a:r>
              <a:rPr lang="da-DK" sz="2600" b="1" dirty="0"/>
              <a:t>Hyper-individualiseret barndom</a:t>
            </a:r>
            <a:endParaRPr lang="da-DK" sz="2600" dirty="0"/>
          </a:p>
        </p:txBody>
      </p:sp>
      <p:sp>
        <p:nvSpPr>
          <p:cNvPr id="1041" name="Content Placeholder 1040"/>
          <p:cNvSpPr>
            <a:spLocks noGrp="1"/>
          </p:cNvSpPr>
          <p:nvPr>
            <p:ph idx="1"/>
          </p:nvPr>
        </p:nvSpPr>
        <p:spPr>
          <a:xfrm>
            <a:off x="443039" y="1747878"/>
            <a:ext cx="3958549" cy="2984689"/>
          </a:xfrm>
        </p:spPr>
        <p:txBody>
          <a:bodyPr anchor="ctr">
            <a:normAutofit/>
          </a:bodyPr>
          <a:lstStyle/>
          <a:p>
            <a:pPr marL="0" indent="0">
              <a:buNone/>
            </a:pPr>
            <a:r>
              <a:rPr lang="da-DK" sz="2800" dirty="0"/>
              <a:t>De er blevet formet i en tid med individualisering og tilpasning, hvor Netflix ved præcis, hvad de vil se som det næste!</a:t>
            </a:r>
          </a:p>
          <a:p>
            <a:endParaRPr lang="en-US" sz="1500" dirty="0"/>
          </a:p>
        </p:txBody>
      </p:sp>
      <p:pic>
        <p:nvPicPr>
          <p:cNvPr id="4" name="Billede 3" descr="Et billede, der indeholder tekst&#10;&#10;Automatisk genereret beskrivelse">
            <a:extLst>
              <a:ext uri="{FF2B5EF4-FFF2-40B4-BE49-F238E27FC236}">
                <a16:creationId xmlns="" xmlns:a16="http://schemas.microsoft.com/office/drawing/2014/main" id="{98FAD6F5-3E83-4349-ADBF-907505B7D9CD}"/>
              </a:ext>
            </a:extLst>
          </p:cNvPr>
          <p:cNvPicPr>
            <a:picLocks noChangeAspect="1"/>
          </p:cNvPicPr>
          <p:nvPr/>
        </p:nvPicPr>
        <p:blipFill>
          <a:blip r:embed="rId3" cstate="print"/>
          <a:stretch>
            <a:fillRect/>
          </a:stretch>
        </p:blipFill>
        <p:spPr>
          <a:xfrm>
            <a:off x="5312567" y="519197"/>
            <a:ext cx="3298075" cy="1723510"/>
          </a:xfrm>
          <a:prstGeom prst="rect">
            <a:avLst/>
          </a:prstGeom>
        </p:spPr>
      </p:pic>
      <p:pic>
        <p:nvPicPr>
          <p:cNvPr id="1039" name="Picture 12" descr="Billedresultat for generation alpha">
            <a:extLst>
              <a:ext uri="{FF2B5EF4-FFF2-40B4-BE49-F238E27FC236}">
                <a16:creationId xmlns="" xmlns:a16="http://schemas.microsoft.com/office/drawing/2014/main" id="{94067B90-B376-41BA-812D-FE26281284F6}"/>
              </a:ext>
            </a:extLst>
          </p:cNvPr>
          <p:cNvPicPr>
            <a:picLocks noChangeAspect="1" noChangeArrowheads="1"/>
          </p:cNvPicPr>
          <p:nvPr/>
        </p:nvPicPr>
        <p:blipFill rotWithShape="1">
          <a:blip r:embed="rId4" cstate="screen">
            <a:extLst>
              <a:ext uri="{28A0092B-C50C-407E-A947-70E740481C1C}">
                <a14:useLocalDpi xmlns:a14="http://schemas.microsoft.com/office/drawing/2010/main" xmlns="" val="0"/>
              </a:ext>
            </a:extLst>
          </a:blip>
          <a:srcRect/>
          <a:stretch/>
        </p:blipFill>
        <p:spPr bwMode="auto">
          <a:xfrm>
            <a:off x="5920659" y="2780920"/>
            <a:ext cx="2080492" cy="18890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54220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58D74041-16DC-43A3-B721-A2A772720BC7}"/>
              </a:ext>
            </a:extLst>
          </p:cNvPr>
          <p:cNvSpPr>
            <a:spLocks noGrp="1"/>
          </p:cNvSpPr>
          <p:nvPr>
            <p:ph type="title"/>
          </p:nvPr>
        </p:nvSpPr>
        <p:spPr>
          <a:xfrm>
            <a:off x="571501" y="602494"/>
            <a:ext cx="3985902" cy="994172"/>
          </a:xfrm>
        </p:spPr>
        <p:txBody>
          <a:bodyPr>
            <a:normAutofit/>
          </a:bodyPr>
          <a:lstStyle/>
          <a:p>
            <a:r>
              <a:rPr lang="da-DK" sz="2100" dirty="0"/>
              <a:t>Generation Alpha er måske den mest socialt isolerede generation til dato.</a:t>
            </a:r>
          </a:p>
        </p:txBody>
      </p:sp>
      <p:sp>
        <p:nvSpPr>
          <p:cNvPr id="4103" name="Content Placeholder 4102"/>
          <p:cNvSpPr>
            <a:spLocks noGrp="1"/>
          </p:cNvSpPr>
          <p:nvPr>
            <p:ph idx="1"/>
          </p:nvPr>
        </p:nvSpPr>
        <p:spPr>
          <a:xfrm>
            <a:off x="571501" y="1709264"/>
            <a:ext cx="3985907" cy="2531940"/>
          </a:xfrm>
        </p:spPr>
        <p:txBody>
          <a:bodyPr anchor="t">
            <a:normAutofit/>
          </a:bodyPr>
          <a:lstStyle/>
          <a:p>
            <a:r>
              <a:rPr lang="da-DK" sz="1800" dirty="0"/>
              <a:t>Travle forældre og bedsteforældre og online samvær og sociale medier</a:t>
            </a:r>
          </a:p>
          <a:p>
            <a:pPr marL="0" indent="0">
              <a:buNone/>
            </a:pPr>
            <a:endParaRPr lang="en-US" sz="1350" dirty="0"/>
          </a:p>
        </p:txBody>
      </p:sp>
      <p:pic>
        <p:nvPicPr>
          <p:cNvPr id="4101" name="Picture 2" descr="Billedresultat for Generation Alpha">
            <a:extLst>
              <a:ext uri="{FF2B5EF4-FFF2-40B4-BE49-F238E27FC236}">
                <a16:creationId xmlns="" xmlns:a16="http://schemas.microsoft.com/office/drawing/2014/main" id="{CE52F1C9-2196-44F3-B8C5-0E174B1410B4}"/>
              </a:ext>
            </a:extLst>
          </p:cNvPr>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b="-1"/>
          <a:stretch/>
        </p:blipFill>
        <p:spPr bwMode="auto">
          <a:xfrm>
            <a:off x="5062606" y="-2"/>
            <a:ext cx="4081394" cy="4241205"/>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xmlns="">
                <a:solidFill>
                  <a:srgbClr val="FFFFFF"/>
                </a:solidFill>
              </a14:hiddenFill>
            </a:ext>
          </a:extLst>
        </p:spPr>
      </p:pic>
      <p:pic>
        <p:nvPicPr>
          <p:cNvPr id="5" name="Billede 4">
            <a:extLst>
              <a:ext uri="{FF2B5EF4-FFF2-40B4-BE49-F238E27FC236}">
                <a16:creationId xmlns="" xmlns:a16="http://schemas.microsoft.com/office/drawing/2014/main" id="{E069C2CC-855E-4A19-9CFF-D32A4AE60655}"/>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1527754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9B8E276-036A-415F-8BE9-FB6BCD142A11}"/>
              </a:ext>
            </a:extLst>
          </p:cNvPr>
          <p:cNvSpPr>
            <a:spLocks noGrp="1"/>
          </p:cNvSpPr>
          <p:nvPr>
            <p:ph type="title"/>
          </p:nvPr>
        </p:nvSpPr>
        <p:spPr>
          <a:xfrm>
            <a:off x="579520" y="1067584"/>
            <a:ext cx="7886700" cy="1372346"/>
          </a:xfrm>
        </p:spPr>
        <p:txBody>
          <a:bodyPr>
            <a:normAutofit fontScale="90000"/>
          </a:bodyPr>
          <a:lstStyle/>
          <a:p>
            <a:pPr marL="0" indent="0">
              <a:lnSpc>
                <a:spcPct val="100000"/>
              </a:lnSpc>
              <a:spcBef>
                <a:spcPts val="600"/>
              </a:spcBef>
              <a:spcAft>
                <a:spcPts val="600"/>
              </a:spcAft>
              <a:buNone/>
            </a:pPr>
            <a:r>
              <a:rPr lang="da-DK" sz="2800" b="1" dirty="0">
                <a:effectLst/>
                <a:latin typeface="+mn-lt"/>
                <a:ea typeface="Times New Roman" panose="02020603050405020304" pitchFamily="18" charset="0"/>
              </a:rPr>
              <a:t>Det hele kan godt føles lidt usikkert, når man står med den ene fod i barndommen og den anden i ungdommen</a:t>
            </a:r>
            <a:r>
              <a:rPr lang="da-DK" sz="2200" b="1" dirty="0">
                <a:effectLst/>
                <a:latin typeface="+mn-lt"/>
                <a:ea typeface="Times New Roman" panose="02020603050405020304" pitchFamily="18" charset="0"/>
              </a:rPr>
              <a:t/>
            </a:r>
            <a:br>
              <a:rPr lang="da-DK" sz="2200" b="1" dirty="0">
                <a:effectLst/>
                <a:latin typeface="+mn-lt"/>
                <a:ea typeface="Times New Roman" panose="02020603050405020304" pitchFamily="18" charset="0"/>
              </a:rPr>
            </a:br>
            <a:r>
              <a:rPr lang="da-DK" sz="1800" b="1" dirty="0">
                <a:effectLst/>
                <a:latin typeface="+mn-lt"/>
                <a:ea typeface="Times New Roman" panose="02020603050405020304" pitchFamily="18" charset="0"/>
              </a:rPr>
              <a:t/>
            </a:r>
            <a:br>
              <a:rPr lang="da-DK" sz="1800" b="1" dirty="0">
                <a:effectLst/>
                <a:latin typeface="+mn-lt"/>
                <a:ea typeface="Times New Roman" panose="02020603050405020304" pitchFamily="18" charset="0"/>
              </a:rPr>
            </a:br>
            <a:r>
              <a:rPr lang="da-DK" sz="1800" b="1" i="1" dirty="0">
                <a:effectLst/>
                <a:latin typeface="+mn-lt"/>
                <a:ea typeface="Times New Roman" panose="02020603050405020304" pitchFamily="18" charset="0"/>
              </a:rPr>
              <a:t>– Perspektiver på trivsel og fællesskaber</a:t>
            </a:r>
            <a:endParaRPr lang="da-DK" sz="1800" i="1" dirty="0">
              <a:effectLst/>
              <a:latin typeface="+mn-lt"/>
              <a:ea typeface="Times New Roman" panose="02020603050405020304" pitchFamily="18" charset="0"/>
            </a:endParaRPr>
          </a:p>
        </p:txBody>
      </p:sp>
      <p:pic>
        <p:nvPicPr>
          <p:cNvPr id="3" name="Billede 2">
            <a:extLst>
              <a:ext uri="{FF2B5EF4-FFF2-40B4-BE49-F238E27FC236}">
                <a16:creationId xmlns="" xmlns:a16="http://schemas.microsoft.com/office/drawing/2014/main" id="{E52FF64C-64F3-4A3B-8494-B6DC351E05F0}"/>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05291" y="4427633"/>
            <a:ext cx="948458" cy="603564"/>
          </a:xfrm>
          <a:prstGeom prst="rect">
            <a:avLst/>
          </a:prstGeom>
        </p:spPr>
      </p:pic>
      <p:pic>
        <p:nvPicPr>
          <p:cNvPr id="6" name="Pladsholder til indhold 5" descr="Et billede, der indeholder træ, person, udendørs, blå&#10;&#10;Automatisk genereret beskrivelse">
            <a:extLst>
              <a:ext uri="{FF2B5EF4-FFF2-40B4-BE49-F238E27FC236}">
                <a16:creationId xmlns="" xmlns:a16="http://schemas.microsoft.com/office/drawing/2014/main" id="{40AD0382-93BA-4CCE-87D9-1C35FBC31108}"/>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b="-2"/>
          <a:stretch/>
        </p:blipFill>
        <p:spPr>
          <a:xfrm>
            <a:off x="5981700" y="2020553"/>
            <a:ext cx="2355263" cy="27088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824374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80352" y="360851"/>
            <a:ext cx="8014418" cy="994172"/>
          </a:xfrm>
        </p:spPr>
        <p:txBody>
          <a:bodyPr>
            <a:normAutofit fontScale="90000"/>
          </a:bodyPr>
          <a:lstStyle/>
          <a:p>
            <a:pPr algn="ctr"/>
            <a:r>
              <a:rPr lang="en-GB" dirty="0" err="1"/>
              <a:t>Stadig</a:t>
            </a:r>
            <a:r>
              <a:rPr lang="en-GB" dirty="0"/>
              <a:t> </a:t>
            </a:r>
            <a:r>
              <a:rPr lang="en-GB" dirty="0" err="1"/>
              <a:t>mindre</a:t>
            </a:r>
            <a:r>
              <a:rPr lang="en-GB" dirty="0"/>
              <a:t> </a:t>
            </a:r>
            <a:r>
              <a:rPr lang="en-GB" dirty="0" err="1"/>
              <a:t>selvorganiseret</a:t>
            </a:r>
            <a:r>
              <a:rPr lang="en-GB" dirty="0"/>
              <a:t> </a:t>
            </a:r>
            <a:r>
              <a:rPr lang="en-GB" dirty="0" err="1"/>
              <a:t>analog</a:t>
            </a:r>
            <a:r>
              <a:rPr lang="en-GB" dirty="0"/>
              <a:t> </a:t>
            </a:r>
            <a:r>
              <a:rPr lang="en-GB" dirty="0" err="1"/>
              <a:t>tid</a:t>
            </a:r>
            <a:r>
              <a:rPr lang="en-GB" dirty="0"/>
              <a:t> </a:t>
            </a:r>
            <a:r>
              <a:rPr lang="en-GB" dirty="0" err="1"/>
              <a:t>sammen</a:t>
            </a:r>
            <a:r>
              <a:rPr lang="en-GB" dirty="0"/>
              <a:t> med </a:t>
            </a:r>
            <a:r>
              <a:rPr lang="en-GB" dirty="0" err="1"/>
              <a:t>venner</a:t>
            </a:r>
            <a:endParaRPr lang="en-GB" i="1" dirty="0"/>
          </a:p>
        </p:txBody>
      </p:sp>
      <p:sp>
        <p:nvSpPr>
          <p:cNvPr id="6" name="Tekstfelt 5"/>
          <p:cNvSpPr txBox="1"/>
          <p:nvPr/>
        </p:nvSpPr>
        <p:spPr>
          <a:xfrm>
            <a:off x="480352" y="3880237"/>
            <a:ext cx="7653831" cy="523220"/>
          </a:xfrm>
          <a:prstGeom prst="rect">
            <a:avLst/>
          </a:prstGeom>
          <a:noFill/>
        </p:spPr>
        <p:txBody>
          <a:bodyPr wrap="square" rtlCol="0">
            <a:spAutoFit/>
          </a:bodyPr>
          <a:lstStyle/>
          <a:p>
            <a:r>
              <a:rPr lang="da-DK" sz="1400" i="1" dirty="0"/>
              <a:t>Andel, der er fysisk sammen med deres venner fire-fem hverdage  om ugen – fra 1984 til 2018. (</a:t>
            </a:r>
            <a:r>
              <a:rPr lang="da-DK" sz="1400" i="1" dirty="0" err="1"/>
              <a:t>Skolebørnsundersøgelsen</a:t>
            </a:r>
            <a:r>
              <a:rPr lang="da-DK" sz="1400" i="1" dirty="0"/>
              <a:t> 2018)</a:t>
            </a:r>
          </a:p>
        </p:txBody>
      </p:sp>
      <p:sp>
        <p:nvSpPr>
          <p:cNvPr id="11" name="Multiplicer 10"/>
          <p:cNvSpPr/>
          <p:nvPr/>
        </p:nvSpPr>
        <p:spPr>
          <a:xfrm>
            <a:off x="3375839" y="1882230"/>
            <a:ext cx="145657" cy="159133"/>
          </a:xfrm>
          <a:prstGeom prst="mathMultiply">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descr="Et billede, der indeholder tekst&#10;&#10;Automatisk genereret beskrivelse">
            <a:extLst>
              <a:ext uri="{FF2B5EF4-FFF2-40B4-BE49-F238E27FC236}">
                <a16:creationId xmlns="" xmlns:a16="http://schemas.microsoft.com/office/drawing/2014/main" id="{9F94E1E0-1B30-4F03-863D-BE969E2F5719}"/>
              </a:ext>
            </a:extLst>
          </p:cNvPr>
          <p:cNvPicPr/>
          <p:nvPr/>
        </p:nvPicPr>
        <p:blipFill rotWithShape="1">
          <a:blip r:embed="rId3" cstate="screen">
            <a:extLst>
              <a:ext uri="{28A0092B-C50C-407E-A947-70E740481C1C}">
                <a14:useLocalDpi xmlns:a14="http://schemas.microsoft.com/office/drawing/2010/main" xmlns="" val="0"/>
              </a:ext>
            </a:extLst>
          </a:blip>
          <a:srcRect/>
          <a:stretch/>
        </p:blipFill>
        <p:spPr bwMode="auto">
          <a:xfrm>
            <a:off x="3297018" y="1526536"/>
            <a:ext cx="2549963" cy="2261942"/>
          </a:xfrm>
          <a:prstGeom prst="rect">
            <a:avLst/>
          </a:prstGeom>
          <a:ln>
            <a:noFill/>
          </a:ln>
          <a:extLst>
            <a:ext uri="{53640926-AAD7-44D8-BBD7-CCE9431645EC}">
              <a14:shadowObscured xmlns:a14="http://schemas.microsoft.com/office/drawing/2010/main" xmlns=""/>
            </a:ext>
          </a:extLst>
        </p:spPr>
      </p:pic>
      <p:pic>
        <p:nvPicPr>
          <p:cNvPr id="7" name="Billede 6">
            <a:extLst>
              <a:ext uri="{FF2B5EF4-FFF2-40B4-BE49-F238E27FC236}">
                <a16:creationId xmlns="" xmlns:a16="http://schemas.microsoft.com/office/drawing/2014/main" id="{DD003BC7-D2E5-44ED-9C68-2DB4236AF94F}"/>
              </a:ext>
            </a:extLst>
          </p:cNvPr>
          <p:cNvPicPr>
            <a:picLocks noChangeAspect="1"/>
          </p:cNvPicPr>
          <p:nvPr/>
        </p:nvPicPr>
        <p:blipFill rotWithShape="1">
          <a:blip r:embed="rId4"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2331291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descr="Et billede, der indeholder græs, udendørs, person&#10;&#10;Automatisk genereret beskrivelse">
            <a:extLst>
              <a:ext uri="{FF2B5EF4-FFF2-40B4-BE49-F238E27FC236}">
                <a16:creationId xmlns="" xmlns:a16="http://schemas.microsoft.com/office/drawing/2014/main" id="{07844107-50BF-4D7E-AA3B-6921A460831A}"/>
              </a:ext>
            </a:extLst>
          </p:cNvPr>
          <p:cNvPicPr>
            <a:picLocks noGrp="1" noChangeAspect="1"/>
          </p:cNvPicPr>
          <p:nvPr>
            <p:ph idx="1"/>
          </p:nvPr>
        </p:nvPicPr>
        <p:blipFill rotWithShape="1">
          <a:blip r:embed="rId2" cstate="print"/>
          <a:srcRect t="6648" r="1" b="6649"/>
          <a:stretch/>
        </p:blipFill>
        <p:spPr>
          <a:xfrm>
            <a:off x="4121150" y="481013"/>
            <a:ext cx="2197100" cy="2386013"/>
          </a:xfrm>
          <a:prstGeom prst="rect">
            <a:avLst/>
          </a:prstGeom>
        </p:spPr>
      </p:pic>
      <p:pic>
        <p:nvPicPr>
          <p:cNvPr id="13" name="Billede 12" descr="Et billede, der indeholder græs, poserer, person, foto&#10;&#10;Automatisk genereret beskrivelse">
            <a:extLst>
              <a:ext uri="{FF2B5EF4-FFF2-40B4-BE49-F238E27FC236}">
                <a16:creationId xmlns="" xmlns:a16="http://schemas.microsoft.com/office/drawing/2014/main" id="{5A6B0F37-BBFB-4133-AC86-8D5991E3E014}"/>
              </a:ext>
            </a:extLst>
          </p:cNvPr>
          <p:cNvPicPr>
            <a:picLocks noChangeAspect="1"/>
          </p:cNvPicPr>
          <p:nvPr/>
        </p:nvPicPr>
        <p:blipFill rotWithShape="1">
          <a:blip r:embed="rId3" cstate="print"/>
          <a:srcRect t="10165" r="-2" b="10459"/>
          <a:stretch/>
        </p:blipFill>
        <p:spPr>
          <a:xfrm>
            <a:off x="6386513" y="481013"/>
            <a:ext cx="2247900" cy="1160463"/>
          </a:xfrm>
          <a:prstGeom prst="rect">
            <a:avLst/>
          </a:prstGeom>
        </p:spPr>
      </p:pic>
      <p:pic>
        <p:nvPicPr>
          <p:cNvPr id="5" name="Pladsholder til indhold 4" descr="Et billede, der indeholder græs, fodbold, barn, bygning&#10;&#10;Automatisk genereret beskrivelse">
            <a:extLst>
              <a:ext uri="{FF2B5EF4-FFF2-40B4-BE49-F238E27FC236}">
                <a16:creationId xmlns="" xmlns:a16="http://schemas.microsoft.com/office/drawing/2014/main" id="{CA2CED5A-E354-4256-84C4-2F2499781B2C}"/>
              </a:ext>
            </a:extLst>
          </p:cNvPr>
          <p:cNvPicPr>
            <a:picLocks noChangeAspect="1"/>
          </p:cNvPicPr>
          <p:nvPr/>
        </p:nvPicPr>
        <p:blipFill rotWithShape="1">
          <a:blip r:embed="rId4" cstate="print"/>
          <a:srcRect t="9829" r="-6" b="19576"/>
          <a:stretch/>
        </p:blipFill>
        <p:spPr>
          <a:xfrm>
            <a:off x="6386513" y="1709738"/>
            <a:ext cx="2247900" cy="1157288"/>
          </a:xfrm>
          <a:prstGeom prst="rect">
            <a:avLst/>
          </a:prstGeom>
        </p:spPr>
      </p:pic>
      <p:pic>
        <p:nvPicPr>
          <p:cNvPr id="1026" name="Picture 2" descr="Kontakt">
            <a:extLst>
              <a:ext uri="{FF2B5EF4-FFF2-40B4-BE49-F238E27FC236}">
                <a16:creationId xmlns="" xmlns:a16="http://schemas.microsoft.com/office/drawing/2014/main" id="{2E82D29A-37F4-45E5-92FA-1AA8E29643EC}"/>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121150" y="2935288"/>
            <a:ext cx="2855913" cy="1724025"/>
          </a:xfrm>
          <a:prstGeom prst="rect">
            <a:avLst/>
          </a:prstGeom>
          <a:extLst>
            <a:ext uri="{909E8E84-426E-40DD-AFC4-6F175D3DCCD1}">
              <a14:hiddenFill xmlns:a14="http://schemas.microsoft.com/office/drawing/2010/main" xmlns="">
                <a:solidFill>
                  <a:srgbClr val="FFFFFF"/>
                </a:solidFill>
              </a14:hiddenFill>
            </a:ext>
          </a:extLst>
        </p:spPr>
      </p:pic>
      <p:pic>
        <p:nvPicPr>
          <p:cNvPr id="8" name="Billede 7">
            <a:extLst>
              <a:ext uri="{FF2B5EF4-FFF2-40B4-BE49-F238E27FC236}">
                <a16:creationId xmlns="" xmlns:a16="http://schemas.microsoft.com/office/drawing/2014/main" id="{322A5EBC-EB22-4851-A818-78A5F374B8F1}"/>
              </a:ext>
            </a:extLst>
          </p:cNvPr>
          <p:cNvPicPr>
            <a:picLocks noChangeAspect="1"/>
          </p:cNvPicPr>
          <p:nvPr/>
        </p:nvPicPr>
        <p:blipFill rotWithShape="1">
          <a:blip r:embed="rId6" cstate="print"/>
          <a:srcRect l="3250" r="4369" b="-3"/>
          <a:stretch/>
        </p:blipFill>
        <p:spPr>
          <a:xfrm>
            <a:off x="7045325" y="2935288"/>
            <a:ext cx="1589088" cy="1724025"/>
          </a:xfrm>
          <a:prstGeom prst="rect">
            <a:avLst/>
          </a:prstGeom>
        </p:spPr>
      </p:pic>
      <p:sp>
        <p:nvSpPr>
          <p:cNvPr id="2" name="Titel 1">
            <a:extLst>
              <a:ext uri="{FF2B5EF4-FFF2-40B4-BE49-F238E27FC236}">
                <a16:creationId xmlns="" xmlns:a16="http://schemas.microsoft.com/office/drawing/2014/main" id="{6E3BACBC-CBFA-4675-86B8-D9472C6733B3}"/>
              </a:ext>
            </a:extLst>
          </p:cNvPr>
          <p:cNvSpPr>
            <a:spLocks noGrp="1"/>
          </p:cNvSpPr>
          <p:nvPr>
            <p:ph type="title"/>
          </p:nvPr>
        </p:nvSpPr>
        <p:spPr>
          <a:xfrm>
            <a:off x="628650" y="608370"/>
            <a:ext cx="2501695" cy="4052528"/>
          </a:xfrm>
        </p:spPr>
        <p:txBody>
          <a:bodyPr vert="horz" lIns="91440" tIns="45720" rIns="91440" bIns="45720" rtlCol="0">
            <a:normAutofit/>
          </a:bodyPr>
          <a:lstStyle/>
          <a:p>
            <a:pPr defTabSz="914400"/>
            <a:r>
              <a:rPr lang="en-US" sz="2100" kern="1200" dirty="0">
                <a:solidFill>
                  <a:srgbClr val="FFFFFF"/>
                </a:solidFill>
                <a:latin typeface="+mj-lt"/>
                <a:ea typeface="+mj-ea"/>
                <a:cs typeface="+mj-cs"/>
              </a:rPr>
              <a:t>Og </a:t>
            </a:r>
            <a:r>
              <a:rPr lang="en-US" sz="2100" kern="1200" dirty="0" err="1">
                <a:solidFill>
                  <a:srgbClr val="FFFFFF"/>
                </a:solidFill>
                <a:latin typeface="+mj-lt"/>
                <a:ea typeface="+mj-ea"/>
                <a:cs typeface="+mj-cs"/>
              </a:rPr>
              <a:t>når</a:t>
            </a:r>
            <a:r>
              <a:rPr lang="en-US" sz="2100" kern="1200">
                <a:solidFill>
                  <a:srgbClr val="FFFFFF"/>
                </a:solidFill>
                <a:latin typeface="+mj-lt"/>
                <a:ea typeface="+mj-ea"/>
                <a:cs typeface="+mj-cs"/>
              </a:rPr>
              <a:t> jeg ikke arbejder med ungdomsforskning….</a:t>
            </a:r>
          </a:p>
        </p:txBody>
      </p:sp>
    </p:spTree>
    <p:extLst>
      <p:ext uri="{BB962C8B-B14F-4D97-AF65-F5344CB8AC3E}">
        <p14:creationId xmlns:p14="http://schemas.microsoft.com/office/powerpoint/2010/main" xmlns="" val="3907554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4140B095-54B7-4D6D-AB7F-A280C4AA658F}"/>
              </a:ext>
            </a:extLst>
          </p:cNvPr>
          <p:cNvSpPr>
            <a:spLocks noGrp="1"/>
          </p:cNvSpPr>
          <p:nvPr>
            <p:ph type="title"/>
          </p:nvPr>
        </p:nvSpPr>
        <p:spPr/>
        <p:txBody>
          <a:bodyPr>
            <a:normAutofit fontScale="90000"/>
          </a:bodyPr>
          <a:lstStyle/>
          <a:p>
            <a:r>
              <a:rPr lang="da-DK" b="1" dirty="0"/>
              <a:t>MEN samværet er ikke blevet mindre - det er bare rykket online…</a:t>
            </a:r>
          </a:p>
        </p:txBody>
      </p:sp>
      <p:pic>
        <p:nvPicPr>
          <p:cNvPr id="9" name="Pladsholder til indhold 8" descr="Et billede, der indeholder indendørs, person, monitor, gardin&#10;&#10;Automatisk genereret beskrivelse">
            <a:extLst>
              <a:ext uri="{FF2B5EF4-FFF2-40B4-BE49-F238E27FC236}">
                <a16:creationId xmlns="" xmlns:a16="http://schemas.microsoft.com/office/drawing/2014/main" id="{03684D24-2AFD-466F-897C-A605187BF99C}"/>
              </a:ext>
            </a:extLst>
          </p:cNvPr>
          <p:cNvPicPr>
            <a:picLocks noGrp="1" noChangeAspect="1"/>
          </p:cNvPicPr>
          <p:nvPr>
            <p:ph idx="1"/>
          </p:nvPr>
        </p:nvPicPr>
        <p:blipFill>
          <a:blip r:embed="rId2" cstate="screen">
            <a:extLst>
              <a:ext uri="{28A0092B-C50C-407E-A947-70E740481C1C}">
                <a14:useLocalDpi xmlns:a14="http://schemas.microsoft.com/office/drawing/2010/main" xmlns="" val="0"/>
              </a:ext>
            </a:extLst>
          </a:blip>
          <a:stretch>
            <a:fillRect/>
          </a:stretch>
        </p:blipFill>
        <p:spPr>
          <a:xfrm>
            <a:off x="2283246" y="1475333"/>
            <a:ext cx="4735487" cy="3156991"/>
          </a:xfrm>
        </p:spPr>
      </p:pic>
      <p:pic>
        <p:nvPicPr>
          <p:cNvPr id="4" name="Billede 3">
            <a:extLst>
              <a:ext uri="{FF2B5EF4-FFF2-40B4-BE49-F238E27FC236}">
                <a16:creationId xmlns="" xmlns:a16="http://schemas.microsoft.com/office/drawing/2014/main" id="{8835E625-514D-4911-A0F6-4F7CE227D461}"/>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722105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101CD1FB-1E17-453F-BE36-1A1477E60A67}"/>
              </a:ext>
            </a:extLst>
          </p:cNvPr>
          <p:cNvSpPr>
            <a:spLocks noGrp="1"/>
          </p:cNvSpPr>
          <p:nvPr>
            <p:ph type="title"/>
          </p:nvPr>
        </p:nvSpPr>
        <p:spPr/>
        <p:txBody>
          <a:bodyPr/>
          <a:lstStyle/>
          <a:p>
            <a:r>
              <a:rPr lang="da-DK" b="1" dirty="0"/>
              <a:t>Det er især drengene, som ikke mødes fysisk</a:t>
            </a:r>
          </a:p>
        </p:txBody>
      </p:sp>
      <p:sp>
        <p:nvSpPr>
          <p:cNvPr id="3" name="Pladsholder til indhold 2">
            <a:extLst>
              <a:ext uri="{FF2B5EF4-FFF2-40B4-BE49-F238E27FC236}">
                <a16:creationId xmlns="" xmlns:a16="http://schemas.microsoft.com/office/drawing/2014/main" id="{C512709E-C483-486D-85B4-8F7C1186FEB8}"/>
              </a:ext>
            </a:extLst>
          </p:cNvPr>
          <p:cNvSpPr>
            <a:spLocks noGrp="1"/>
          </p:cNvSpPr>
          <p:nvPr>
            <p:ph idx="1"/>
          </p:nvPr>
        </p:nvSpPr>
        <p:spPr>
          <a:xfrm>
            <a:off x="720859" y="1369219"/>
            <a:ext cx="7886700" cy="3263504"/>
          </a:xfrm>
        </p:spPr>
        <p:txBody>
          <a:bodyPr>
            <a:normAutofit/>
          </a:bodyPr>
          <a:lstStyle/>
          <a:p>
            <a:endParaRPr lang="da-DK" sz="1400" i="1" dirty="0"/>
          </a:p>
          <a:p>
            <a:pPr marL="0" indent="0">
              <a:buNone/>
            </a:pPr>
            <a:endParaRPr lang="da-DK" sz="1400" i="1" dirty="0"/>
          </a:p>
          <a:p>
            <a:pPr marL="0" indent="0">
              <a:buNone/>
            </a:pPr>
            <a:endParaRPr lang="da-DK" sz="1400" i="1" dirty="0">
              <a:effectLst/>
              <a:latin typeface="Calibri" panose="020F0502020204030204" pitchFamily="34" charset="0"/>
              <a:ea typeface="SimSun" panose="02010600030101010101" pitchFamily="2" charset="-122"/>
              <a:cs typeface="Times New Roman" panose="02020603050405020304" pitchFamily="18" charset="0"/>
            </a:endParaRPr>
          </a:p>
          <a:p>
            <a:pPr marL="0" indent="0">
              <a:buNone/>
            </a:pPr>
            <a:endParaRPr lang="da-DK" sz="1400" i="1" dirty="0">
              <a:latin typeface="Calibri" panose="020F0502020204030204" pitchFamily="34" charset="0"/>
              <a:ea typeface="SimSun" panose="02010600030101010101" pitchFamily="2" charset="-122"/>
              <a:cs typeface="Times New Roman" panose="02020603050405020304" pitchFamily="18" charset="0"/>
            </a:endParaRPr>
          </a:p>
          <a:p>
            <a:pPr marL="0" indent="0">
              <a:buNone/>
            </a:pPr>
            <a:endParaRPr lang="da-DK" sz="1400" i="1" dirty="0">
              <a:effectLst/>
              <a:latin typeface="Calibri" panose="020F0502020204030204" pitchFamily="34" charset="0"/>
              <a:ea typeface="SimSun" panose="02010600030101010101" pitchFamily="2" charset="-122"/>
              <a:cs typeface="Times New Roman" panose="02020603050405020304" pitchFamily="18" charset="0"/>
            </a:endParaRPr>
          </a:p>
          <a:p>
            <a:pPr marL="0" indent="0">
              <a:buNone/>
            </a:pPr>
            <a:endParaRPr lang="da-DK" sz="1400" i="1" dirty="0">
              <a:latin typeface="Calibri" panose="020F0502020204030204" pitchFamily="34" charset="0"/>
              <a:ea typeface="SimSun" panose="02010600030101010101" pitchFamily="2" charset="-122"/>
              <a:cs typeface="Times New Roman" panose="02020603050405020304" pitchFamily="18" charset="0"/>
            </a:endParaRPr>
          </a:p>
          <a:p>
            <a:pPr marL="0" indent="0">
              <a:buNone/>
            </a:pPr>
            <a:endParaRPr lang="da-DK" sz="1400" i="1" dirty="0">
              <a:effectLst/>
              <a:latin typeface="Calibri" panose="020F0502020204030204" pitchFamily="34" charset="0"/>
              <a:ea typeface="SimSun" panose="02010600030101010101" pitchFamily="2" charset="-122"/>
              <a:cs typeface="Times New Roman" panose="02020603050405020304" pitchFamily="18" charset="0"/>
            </a:endParaRPr>
          </a:p>
          <a:p>
            <a:pPr marL="0" indent="0">
              <a:buNone/>
            </a:pPr>
            <a:endParaRPr lang="da-DK" sz="1400" i="1" dirty="0">
              <a:latin typeface="Calibri" panose="020F0502020204030204" pitchFamily="34" charset="0"/>
              <a:ea typeface="SimSun" panose="02010600030101010101" pitchFamily="2" charset="-122"/>
              <a:cs typeface="Times New Roman" panose="02020603050405020304" pitchFamily="18" charset="0"/>
            </a:endParaRPr>
          </a:p>
          <a:p>
            <a:pPr marL="0" indent="0">
              <a:buNone/>
            </a:pPr>
            <a:endParaRPr lang="da-DK" sz="1400" i="1" dirty="0">
              <a:effectLst/>
              <a:latin typeface="Calibri" panose="020F0502020204030204" pitchFamily="34" charset="0"/>
              <a:ea typeface="SimSun" panose="02010600030101010101" pitchFamily="2" charset="-122"/>
              <a:cs typeface="Times New Roman" panose="02020603050405020304" pitchFamily="18" charset="0"/>
            </a:endParaRPr>
          </a:p>
          <a:p>
            <a:pPr marL="0" indent="0">
              <a:buNone/>
            </a:pPr>
            <a:r>
              <a:rPr lang="da-DK" sz="1400" i="1" dirty="0">
                <a:effectLst/>
                <a:latin typeface="Calibri" panose="020F0502020204030204" pitchFamily="34" charset="0"/>
                <a:ea typeface="SimSun" panose="02010600030101010101" pitchFamily="2" charset="-122"/>
                <a:cs typeface="Times New Roman" panose="02020603050405020304" pitchFamily="18" charset="0"/>
              </a:rPr>
              <a:t>Andel, der er sammen med deres venner udenfor skolen</a:t>
            </a:r>
            <a:endParaRPr lang="da-DK" sz="1400" i="1" dirty="0"/>
          </a:p>
        </p:txBody>
      </p:sp>
      <p:graphicFrame>
        <p:nvGraphicFramePr>
          <p:cNvPr id="6" name="Diagram 5">
            <a:extLst>
              <a:ext uri="{FF2B5EF4-FFF2-40B4-BE49-F238E27FC236}">
                <a16:creationId xmlns="" xmlns:a16="http://schemas.microsoft.com/office/drawing/2014/main" id="{E5CA9DC2-7E85-43BF-AC5D-D7DD7FBD5A49}"/>
              </a:ext>
            </a:extLst>
          </p:cNvPr>
          <p:cNvGraphicFramePr/>
          <p:nvPr/>
        </p:nvGraphicFramePr>
        <p:xfrm>
          <a:off x="2859088" y="1408113"/>
          <a:ext cx="3425825" cy="2327275"/>
        </p:xfrm>
        <a:graphic>
          <a:graphicData uri="http://schemas.openxmlformats.org/drawingml/2006/chart">
            <c:chart xmlns:c="http://schemas.openxmlformats.org/drawingml/2006/chart" xmlns:r="http://schemas.openxmlformats.org/officeDocument/2006/relationships" r:id="rId2"/>
          </a:graphicData>
        </a:graphic>
      </p:graphicFrame>
      <p:pic>
        <p:nvPicPr>
          <p:cNvPr id="5" name="Billede 4">
            <a:extLst>
              <a:ext uri="{FF2B5EF4-FFF2-40B4-BE49-F238E27FC236}">
                <a16:creationId xmlns="" xmlns:a16="http://schemas.microsoft.com/office/drawing/2014/main" id="{4D544409-DF42-45CE-837E-827F04A0DD54}"/>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2435668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679182C-1A79-43CA-A53A-772A6A725493}"/>
              </a:ext>
            </a:extLst>
          </p:cNvPr>
          <p:cNvSpPr>
            <a:spLocks noGrp="1"/>
          </p:cNvSpPr>
          <p:nvPr>
            <p:ph type="title"/>
          </p:nvPr>
        </p:nvSpPr>
        <p:spPr/>
        <p:txBody>
          <a:bodyPr>
            <a:normAutofit/>
          </a:bodyPr>
          <a:lstStyle/>
          <a:p>
            <a:r>
              <a:rPr lang="da-DK" sz="3200" b="1" dirty="0">
                <a:latin typeface="+mn-lt"/>
              </a:rPr>
              <a:t>”Gamer” sammen efter skole…..</a:t>
            </a:r>
          </a:p>
        </p:txBody>
      </p:sp>
      <p:graphicFrame>
        <p:nvGraphicFramePr>
          <p:cNvPr id="4" name="Pladsholder til indhold 3">
            <a:extLst>
              <a:ext uri="{FF2B5EF4-FFF2-40B4-BE49-F238E27FC236}">
                <a16:creationId xmlns="" xmlns:a16="http://schemas.microsoft.com/office/drawing/2014/main" id="{38A5CB2B-36CD-43C1-BB2F-39A524C87970}"/>
              </a:ext>
            </a:extLst>
          </p:cNvPr>
          <p:cNvGraphicFramePr>
            <a:graphicFrameLocks noGrp="1"/>
          </p:cNvGraphicFramePr>
          <p:nvPr>
            <p:ph idx="1"/>
          </p:nvPr>
        </p:nvGraphicFramePr>
        <p:xfrm>
          <a:off x="628650" y="1370013"/>
          <a:ext cx="7886700" cy="32623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52424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1CBD109B-1EC8-40EF-907A-66868C2A8DFA}"/>
              </a:ext>
            </a:extLst>
          </p:cNvPr>
          <p:cNvSpPr>
            <a:spLocks noGrp="1"/>
          </p:cNvSpPr>
          <p:nvPr>
            <p:ph type="title"/>
          </p:nvPr>
        </p:nvSpPr>
        <p:spPr>
          <a:xfrm>
            <a:off x="628649" y="218317"/>
            <a:ext cx="7886699" cy="699516"/>
          </a:xfrm>
        </p:spPr>
        <p:txBody>
          <a:bodyPr vert="horz" lIns="91440" tIns="45720" rIns="91440" bIns="45720" rtlCol="0" anchor="b">
            <a:normAutofit/>
          </a:bodyPr>
          <a:lstStyle/>
          <a:p>
            <a:pPr defTabSz="914400"/>
            <a:r>
              <a:rPr lang="en-US" sz="3200" b="1" kern="1200" dirty="0">
                <a:solidFill>
                  <a:schemeClr val="tx1"/>
                </a:solidFill>
                <a:latin typeface="+mn-lt"/>
                <a:ea typeface="+mj-ea"/>
                <a:cs typeface="+mj-cs"/>
              </a:rPr>
              <a:t>Fra </a:t>
            </a:r>
            <a:r>
              <a:rPr lang="en-US" sz="3200" b="1" kern="1200" dirty="0" err="1">
                <a:solidFill>
                  <a:schemeClr val="tx1"/>
                </a:solidFill>
                <a:latin typeface="+mn-lt"/>
                <a:ea typeface="+mj-ea"/>
                <a:cs typeface="+mj-cs"/>
              </a:rPr>
              <a:t>analoge</a:t>
            </a:r>
            <a:r>
              <a:rPr lang="en-US" sz="3200" b="1" kern="1200" dirty="0">
                <a:solidFill>
                  <a:schemeClr val="tx1"/>
                </a:solidFill>
                <a:latin typeface="+mn-lt"/>
                <a:ea typeface="+mj-ea"/>
                <a:cs typeface="+mj-cs"/>
              </a:rPr>
              <a:t> </a:t>
            </a:r>
            <a:r>
              <a:rPr lang="en-US" sz="3200" b="1" kern="1200" dirty="0" err="1">
                <a:solidFill>
                  <a:schemeClr val="tx1"/>
                </a:solidFill>
                <a:latin typeface="+mn-lt"/>
                <a:ea typeface="+mj-ea"/>
                <a:cs typeface="+mj-cs"/>
              </a:rPr>
              <a:t>til</a:t>
            </a:r>
            <a:r>
              <a:rPr lang="en-US" sz="3200" b="1" kern="1200" dirty="0">
                <a:solidFill>
                  <a:schemeClr val="tx1"/>
                </a:solidFill>
                <a:latin typeface="+mn-lt"/>
                <a:ea typeface="+mj-ea"/>
                <a:cs typeface="+mj-cs"/>
              </a:rPr>
              <a:t> </a:t>
            </a:r>
            <a:r>
              <a:rPr lang="en-US" sz="3200" b="1" kern="1200" dirty="0" err="1">
                <a:solidFill>
                  <a:schemeClr val="tx1"/>
                </a:solidFill>
                <a:latin typeface="+mn-lt"/>
                <a:ea typeface="+mj-ea"/>
                <a:cs typeface="+mj-cs"/>
              </a:rPr>
              <a:t>virtuelle</a:t>
            </a:r>
            <a:r>
              <a:rPr lang="en-US" sz="3200" b="1" kern="1200" dirty="0">
                <a:solidFill>
                  <a:schemeClr val="tx1"/>
                </a:solidFill>
                <a:latin typeface="+mn-lt"/>
                <a:ea typeface="+mj-ea"/>
                <a:cs typeface="+mj-cs"/>
              </a:rPr>
              <a:t> </a:t>
            </a:r>
            <a:r>
              <a:rPr lang="en-US" sz="3200" b="1" kern="1200" dirty="0" err="1">
                <a:solidFill>
                  <a:schemeClr val="tx1"/>
                </a:solidFill>
                <a:latin typeface="+mn-lt"/>
                <a:ea typeface="+mj-ea"/>
                <a:cs typeface="+mj-cs"/>
              </a:rPr>
              <a:t>lege</a:t>
            </a:r>
            <a:r>
              <a:rPr lang="en-US" sz="3200" b="1" kern="1200" dirty="0">
                <a:solidFill>
                  <a:schemeClr val="tx1"/>
                </a:solidFill>
                <a:latin typeface="+mn-lt"/>
                <a:ea typeface="+mj-ea"/>
                <a:cs typeface="+mj-cs"/>
              </a:rPr>
              <a:t>……</a:t>
            </a:r>
          </a:p>
        </p:txBody>
      </p:sp>
      <p:graphicFrame>
        <p:nvGraphicFramePr>
          <p:cNvPr id="4" name="Pladsholder til indhold 3">
            <a:extLst>
              <a:ext uri="{FF2B5EF4-FFF2-40B4-BE49-F238E27FC236}">
                <a16:creationId xmlns="" xmlns:a16="http://schemas.microsoft.com/office/drawing/2014/main" id="{A80A9D5F-8271-4D28-B582-1C4CB19F35F8}"/>
              </a:ext>
            </a:extLst>
          </p:cNvPr>
          <p:cNvGraphicFramePr>
            <a:graphicFrameLocks noGrp="1"/>
          </p:cNvGraphicFramePr>
          <p:nvPr>
            <p:ph idx="1"/>
          </p:nvPr>
        </p:nvGraphicFramePr>
        <p:xfrm>
          <a:off x="628650" y="1654134"/>
          <a:ext cx="7886698" cy="2817996"/>
        </p:xfrm>
        <a:graphic>
          <a:graphicData uri="http://schemas.openxmlformats.org/drawingml/2006/table">
            <a:tbl>
              <a:tblPr firstRow="1" firstCol="1" bandRow="1">
                <a:tableStyleId>{5C22544A-7EE6-4342-B048-85BDC9FD1C3A}</a:tableStyleId>
              </a:tblPr>
              <a:tblGrid>
                <a:gridCol w="4038107">
                  <a:extLst>
                    <a:ext uri="{9D8B030D-6E8A-4147-A177-3AD203B41FA5}">
                      <a16:colId xmlns="" xmlns:a16="http://schemas.microsoft.com/office/drawing/2014/main" val="576537240"/>
                    </a:ext>
                  </a:extLst>
                </a:gridCol>
                <a:gridCol w="3848591">
                  <a:extLst>
                    <a:ext uri="{9D8B030D-6E8A-4147-A177-3AD203B41FA5}">
                      <a16:colId xmlns="" xmlns:a16="http://schemas.microsoft.com/office/drawing/2014/main" val="1114746992"/>
                    </a:ext>
                  </a:extLst>
                </a:gridCol>
              </a:tblGrid>
              <a:tr h="469666">
                <a:tc>
                  <a:txBody>
                    <a:bodyPr/>
                    <a:lstStyle/>
                    <a:p>
                      <a:pPr>
                        <a:lnSpc>
                          <a:spcPct val="150000"/>
                        </a:lnSpc>
                        <a:spcAft>
                          <a:spcPts val="600"/>
                        </a:spcAft>
                      </a:pPr>
                      <a:r>
                        <a:rPr lang="da-DK" sz="2000">
                          <a:effectLst/>
                        </a:rPr>
                        <a:t>Lege i ”gamle dage”</a:t>
                      </a:r>
                      <a:endParaRPr lang="da-DK" sz="2000">
                        <a:effectLst/>
                        <a:latin typeface="Calibri" panose="020F0502020204030204" pitchFamily="34" charset="0"/>
                        <a:ea typeface="SimSun" panose="02010600030101010101" pitchFamily="2" charset="-122"/>
                        <a:cs typeface="Times New Roman" panose="02020603050405020304" pitchFamily="18" charset="0"/>
                      </a:endParaRPr>
                    </a:p>
                  </a:txBody>
                  <a:tcPr marL="123416" marR="123416" marT="0" marB="0"/>
                </a:tc>
                <a:tc>
                  <a:txBody>
                    <a:bodyPr/>
                    <a:lstStyle/>
                    <a:p>
                      <a:pPr>
                        <a:lnSpc>
                          <a:spcPct val="150000"/>
                        </a:lnSpc>
                        <a:spcAft>
                          <a:spcPts val="600"/>
                        </a:spcAft>
                      </a:pPr>
                      <a:r>
                        <a:rPr lang="da-DK" sz="2000">
                          <a:effectLst/>
                        </a:rPr>
                        <a:t>Lege i 2020’erne</a:t>
                      </a:r>
                      <a:endParaRPr lang="da-DK" sz="2000">
                        <a:effectLst/>
                        <a:latin typeface="Calibri" panose="020F0502020204030204" pitchFamily="34" charset="0"/>
                        <a:ea typeface="SimSun" panose="02010600030101010101" pitchFamily="2" charset="-122"/>
                        <a:cs typeface="Times New Roman" panose="02020603050405020304" pitchFamily="18" charset="0"/>
                      </a:endParaRPr>
                    </a:p>
                  </a:txBody>
                  <a:tcPr marL="123416" marR="123416" marT="0" marB="0"/>
                </a:tc>
                <a:extLst>
                  <a:ext uri="{0D108BD9-81ED-4DB2-BD59-A6C34878D82A}">
                    <a16:rowId xmlns="" xmlns:a16="http://schemas.microsoft.com/office/drawing/2014/main" val="2118957193"/>
                  </a:ext>
                </a:extLst>
              </a:tr>
              <a:tr h="469666">
                <a:tc>
                  <a:txBody>
                    <a:bodyPr/>
                    <a:lstStyle/>
                    <a:p>
                      <a:pPr>
                        <a:lnSpc>
                          <a:spcPct val="150000"/>
                        </a:lnSpc>
                        <a:spcAft>
                          <a:spcPts val="600"/>
                        </a:spcAft>
                      </a:pPr>
                      <a:r>
                        <a:rPr lang="da-DK" sz="2000">
                          <a:effectLst/>
                        </a:rPr>
                        <a:t>Røvere og soldater</a:t>
                      </a:r>
                      <a:endParaRPr lang="da-DK" sz="2000">
                        <a:effectLst/>
                        <a:latin typeface="Calibri" panose="020F0502020204030204" pitchFamily="34" charset="0"/>
                        <a:ea typeface="SimSun" panose="02010600030101010101" pitchFamily="2" charset="-122"/>
                        <a:cs typeface="Times New Roman" panose="02020603050405020304" pitchFamily="18" charset="0"/>
                      </a:endParaRPr>
                    </a:p>
                  </a:txBody>
                  <a:tcPr marL="123416" marR="123416" marT="0" marB="0"/>
                </a:tc>
                <a:tc>
                  <a:txBody>
                    <a:bodyPr/>
                    <a:lstStyle/>
                    <a:p>
                      <a:pPr>
                        <a:lnSpc>
                          <a:spcPct val="150000"/>
                        </a:lnSpc>
                        <a:spcAft>
                          <a:spcPts val="600"/>
                        </a:spcAft>
                      </a:pPr>
                      <a:r>
                        <a:rPr lang="da-DK" sz="2000">
                          <a:effectLst/>
                        </a:rPr>
                        <a:t>Fortnite og CS:GO</a:t>
                      </a:r>
                      <a:endParaRPr lang="da-DK" sz="2000">
                        <a:effectLst/>
                        <a:latin typeface="Calibri" panose="020F0502020204030204" pitchFamily="34" charset="0"/>
                        <a:ea typeface="SimSun" panose="02010600030101010101" pitchFamily="2" charset="-122"/>
                        <a:cs typeface="Times New Roman" panose="02020603050405020304" pitchFamily="18" charset="0"/>
                      </a:endParaRPr>
                    </a:p>
                  </a:txBody>
                  <a:tcPr marL="123416" marR="123416" marT="0" marB="0"/>
                </a:tc>
                <a:extLst>
                  <a:ext uri="{0D108BD9-81ED-4DB2-BD59-A6C34878D82A}">
                    <a16:rowId xmlns="" xmlns:a16="http://schemas.microsoft.com/office/drawing/2014/main" val="2947893523"/>
                  </a:ext>
                </a:extLst>
              </a:tr>
              <a:tr h="469666">
                <a:tc>
                  <a:txBody>
                    <a:bodyPr/>
                    <a:lstStyle/>
                    <a:p>
                      <a:pPr>
                        <a:lnSpc>
                          <a:spcPct val="150000"/>
                        </a:lnSpc>
                        <a:spcAft>
                          <a:spcPts val="600"/>
                        </a:spcAft>
                      </a:pPr>
                      <a:r>
                        <a:rPr lang="da-DK" sz="2000">
                          <a:effectLst/>
                        </a:rPr>
                        <a:t>Far-mor-og-børn</a:t>
                      </a:r>
                      <a:endParaRPr lang="da-DK" sz="2000">
                        <a:effectLst/>
                        <a:latin typeface="Calibri" panose="020F0502020204030204" pitchFamily="34" charset="0"/>
                        <a:ea typeface="SimSun" panose="02010600030101010101" pitchFamily="2" charset="-122"/>
                        <a:cs typeface="Times New Roman" panose="02020603050405020304" pitchFamily="18" charset="0"/>
                      </a:endParaRPr>
                    </a:p>
                  </a:txBody>
                  <a:tcPr marL="123416" marR="123416" marT="0" marB="0"/>
                </a:tc>
                <a:tc>
                  <a:txBody>
                    <a:bodyPr/>
                    <a:lstStyle/>
                    <a:p>
                      <a:pPr>
                        <a:lnSpc>
                          <a:spcPct val="150000"/>
                        </a:lnSpc>
                        <a:spcAft>
                          <a:spcPts val="600"/>
                        </a:spcAft>
                      </a:pPr>
                      <a:r>
                        <a:rPr lang="da-DK" sz="2000">
                          <a:effectLst/>
                        </a:rPr>
                        <a:t>The Sims</a:t>
                      </a:r>
                      <a:endParaRPr lang="da-DK" sz="2000">
                        <a:effectLst/>
                        <a:latin typeface="Calibri" panose="020F0502020204030204" pitchFamily="34" charset="0"/>
                        <a:ea typeface="SimSun" panose="02010600030101010101" pitchFamily="2" charset="-122"/>
                        <a:cs typeface="Times New Roman" panose="02020603050405020304" pitchFamily="18" charset="0"/>
                      </a:endParaRPr>
                    </a:p>
                  </a:txBody>
                  <a:tcPr marL="123416" marR="123416" marT="0" marB="0"/>
                </a:tc>
                <a:extLst>
                  <a:ext uri="{0D108BD9-81ED-4DB2-BD59-A6C34878D82A}">
                    <a16:rowId xmlns="" xmlns:a16="http://schemas.microsoft.com/office/drawing/2014/main" val="1216617630"/>
                  </a:ext>
                </a:extLst>
              </a:tr>
              <a:tr h="469666">
                <a:tc>
                  <a:txBody>
                    <a:bodyPr/>
                    <a:lstStyle/>
                    <a:p>
                      <a:pPr>
                        <a:lnSpc>
                          <a:spcPct val="150000"/>
                        </a:lnSpc>
                        <a:spcAft>
                          <a:spcPts val="600"/>
                        </a:spcAft>
                      </a:pPr>
                      <a:r>
                        <a:rPr lang="da-DK" sz="2000" dirty="0">
                          <a:effectLst/>
                        </a:rPr>
                        <a:t>Bygge huler/LEGO</a:t>
                      </a:r>
                      <a:endParaRPr lang="da-DK"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123416" marR="123416" marT="0" marB="0"/>
                </a:tc>
                <a:tc>
                  <a:txBody>
                    <a:bodyPr/>
                    <a:lstStyle/>
                    <a:p>
                      <a:pPr>
                        <a:lnSpc>
                          <a:spcPct val="150000"/>
                        </a:lnSpc>
                        <a:spcAft>
                          <a:spcPts val="600"/>
                        </a:spcAft>
                      </a:pPr>
                      <a:r>
                        <a:rPr lang="da-DK" sz="2000">
                          <a:effectLst/>
                        </a:rPr>
                        <a:t>Minecraft</a:t>
                      </a:r>
                      <a:endParaRPr lang="da-DK" sz="2000">
                        <a:effectLst/>
                        <a:latin typeface="Calibri" panose="020F0502020204030204" pitchFamily="34" charset="0"/>
                        <a:ea typeface="SimSun" panose="02010600030101010101" pitchFamily="2" charset="-122"/>
                        <a:cs typeface="Times New Roman" panose="02020603050405020304" pitchFamily="18" charset="0"/>
                      </a:endParaRPr>
                    </a:p>
                  </a:txBody>
                  <a:tcPr marL="123416" marR="123416" marT="0" marB="0"/>
                </a:tc>
                <a:extLst>
                  <a:ext uri="{0D108BD9-81ED-4DB2-BD59-A6C34878D82A}">
                    <a16:rowId xmlns="" xmlns:a16="http://schemas.microsoft.com/office/drawing/2014/main" val="933523260"/>
                  </a:ext>
                </a:extLst>
              </a:tr>
              <a:tr h="469666">
                <a:tc>
                  <a:txBody>
                    <a:bodyPr/>
                    <a:lstStyle/>
                    <a:p>
                      <a:pPr>
                        <a:lnSpc>
                          <a:spcPct val="150000"/>
                        </a:lnSpc>
                        <a:spcAft>
                          <a:spcPts val="600"/>
                        </a:spcAft>
                      </a:pPr>
                      <a:r>
                        <a:rPr lang="da-DK" sz="2000">
                          <a:effectLst/>
                        </a:rPr>
                        <a:t>Fantasy-lege</a:t>
                      </a:r>
                      <a:endParaRPr lang="da-DK" sz="2000">
                        <a:effectLst/>
                        <a:latin typeface="Calibri" panose="020F0502020204030204" pitchFamily="34" charset="0"/>
                        <a:ea typeface="SimSun" panose="02010600030101010101" pitchFamily="2" charset="-122"/>
                        <a:cs typeface="Times New Roman" panose="02020603050405020304" pitchFamily="18" charset="0"/>
                      </a:endParaRPr>
                    </a:p>
                  </a:txBody>
                  <a:tcPr marL="123416" marR="123416" marT="0" marB="0"/>
                </a:tc>
                <a:tc>
                  <a:txBody>
                    <a:bodyPr/>
                    <a:lstStyle/>
                    <a:p>
                      <a:pPr>
                        <a:lnSpc>
                          <a:spcPct val="150000"/>
                        </a:lnSpc>
                        <a:spcAft>
                          <a:spcPts val="600"/>
                        </a:spcAft>
                      </a:pPr>
                      <a:r>
                        <a:rPr lang="da-DK" sz="2000">
                          <a:effectLst/>
                        </a:rPr>
                        <a:t>World of Warcraft</a:t>
                      </a:r>
                      <a:endParaRPr lang="da-DK" sz="2000">
                        <a:effectLst/>
                        <a:latin typeface="Calibri" panose="020F0502020204030204" pitchFamily="34" charset="0"/>
                        <a:ea typeface="SimSun" panose="02010600030101010101" pitchFamily="2" charset="-122"/>
                        <a:cs typeface="Times New Roman" panose="02020603050405020304" pitchFamily="18" charset="0"/>
                      </a:endParaRPr>
                    </a:p>
                  </a:txBody>
                  <a:tcPr marL="123416" marR="123416" marT="0" marB="0"/>
                </a:tc>
                <a:extLst>
                  <a:ext uri="{0D108BD9-81ED-4DB2-BD59-A6C34878D82A}">
                    <a16:rowId xmlns="" xmlns:a16="http://schemas.microsoft.com/office/drawing/2014/main" val="938533783"/>
                  </a:ext>
                </a:extLst>
              </a:tr>
              <a:tr h="469666">
                <a:tc>
                  <a:txBody>
                    <a:bodyPr/>
                    <a:lstStyle/>
                    <a:p>
                      <a:pPr>
                        <a:lnSpc>
                          <a:spcPct val="150000"/>
                        </a:lnSpc>
                        <a:spcAft>
                          <a:spcPts val="600"/>
                        </a:spcAft>
                      </a:pPr>
                      <a:r>
                        <a:rPr lang="da-DK" sz="2000">
                          <a:effectLst/>
                        </a:rPr>
                        <a:t>Påklædningsdukker</a:t>
                      </a:r>
                      <a:endParaRPr lang="da-DK" sz="2000">
                        <a:effectLst/>
                        <a:latin typeface="Calibri" panose="020F0502020204030204" pitchFamily="34" charset="0"/>
                        <a:ea typeface="SimSun" panose="02010600030101010101" pitchFamily="2" charset="-122"/>
                        <a:cs typeface="Times New Roman" panose="02020603050405020304" pitchFamily="18" charset="0"/>
                      </a:endParaRPr>
                    </a:p>
                  </a:txBody>
                  <a:tcPr marL="123416" marR="123416" marT="0" marB="0"/>
                </a:tc>
                <a:tc>
                  <a:txBody>
                    <a:bodyPr/>
                    <a:lstStyle/>
                    <a:p>
                      <a:pPr>
                        <a:lnSpc>
                          <a:spcPct val="150000"/>
                        </a:lnSpc>
                        <a:spcAft>
                          <a:spcPts val="600"/>
                        </a:spcAft>
                      </a:pPr>
                      <a:r>
                        <a:rPr lang="da-DK" sz="2000" dirty="0">
                          <a:effectLst/>
                        </a:rPr>
                        <a:t>Frisør- og </a:t>
                      </a:r>
                      <a:r>
                        <a:rPr lang="da-DK" sz="2000" dirty="0" err="1">
                          <a:effectLst/>
                        </a:rPr>
                        <a:t>modespil</a:t>
                      </a:r>
                      <a:endParaRPr lang="da-DK" sz="2000" dirty="0">
                        <a:effectLst/>
                        <a:latin typeface="Calibri" panose="020F0502020204030204" pitchFamily="34" charset="0"/>
                        <a:ea typeface="SimSun" panose="02010600030101010101" pitchFamily="2" charset="-122"/>
                        <a:cs typeface="Times New Roman" panose="02020603050405020304" pitchFamily="18" charset="0"/>
                      </a:endParaRPr>
                    </a:p>
                  </a:txBody>
                  <a:tcPr marL="123416" marR="123416" marT="0" marB="0"/>
                </a:tc>
                <a:extLst>
                  <a:ext uri="{0D108BD9-81ED-4DB2-BD59-A6C34878D82A}">
                    <a16:rowId xmlns="" xmlns:a16="http://schemas.microsoft.com/office/drawing/2014/main" val="987689619"/>
                  </a:ext>
                </a:extLst>
              </a:tr>
            </a:tbl>
          </a:graphicData>
        </a:graphic>
      </p:graphicFrame>
    </p:spTree>
    <p:extLst>
      <p:ext uri="{BB962C8B-B14F-4D97-AF65-F5344CB8AC3E}">
        <p14:creationId xmlns:p14="http://schemas.microsoft.com/office/powerpoint/2010/main" xmlns="" val="3642683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1050780E-D810-4FFB-A6BC-8C625D052B8F}"/>
              </a:ext>
            </a:extLst>
          </p:cNvPr>
          <p:cNvSpPr>
            <a:spLocks noGrp="1"/>
          </p:cNvSpPr>
          <p:nvPr>
            <p:ph type="title"/>
          </p:nvPr>
        </p:nvSpPr>
        <p:spPr>
          <a:xfrm>
            <a:off x="628650" y="273843"/>
            <a:ext cx="7886700" cy="994173"/>
          </a:xfrm>
        </p:spPr>
        <p:txBody>
          <a:bodyPr>
            <a:normAutofit/>
          </a:bodyPr>
          <a:lstStyle/>
          <a:p>
            <a:r>
              <a:rPr lang="da-DK" sz="3200" b="1" dirty="0">
                <a:latin typeface="+mn-lt"/>
              </a:rPr>
              <a:t>Der er stadig brug for legemestrene…..</a:t>
            </a:r>
          </a:p>
        </p:txBody>
      </p:sp>
      <p:sp>
        <p:nvSpPr>
          <p:cNvPr id="4" name="Pladsholder til indhold 3">
            <a:extLst>
              <a:ext uri="{FF2B5EF4-FFF2-40B4-BE49-F238E27FC236}">
                <a16:creationId xmlns="" xmlns:a16="http://schemas.microsoft.com/office/drawing/2014/main" id="{325B59A9-0D81-4C53-83EB-6A3469E266DD}"/>
              </a:ext>
            </a:extLst>
          </p:cNvPr>
          <p:cNvSpPr>
            <a:spLocks noGrp="1"/>
          </p:cNvSpPr>
          <p:nvPr>
            <p:ph idx="1"/>
          </p:nvPr>
        </p:nvSpPr>
        <p:spPr>
          <a:xfrm>
            <a:off x="628650" y="1510218"/>
            <a:ext cx="3461070" cy="3122503"/>
          </a:xfrm>
        </p:spPr>
        <p:txBody>
          <a:bodyPr>
            <a:normAutofit/>
          </a:bodyPr>
          <a:lstStyle/>
          <a:p>
            <a:pPr marL="0" indent="0" fontAlgn="base">
              <a:lnSpc>
                <a:spcPct val="150000"/>
              </a:lnSpc>
              <a:spcAft>
                <a:spcPts val="600"/>
              </a:spcAft>
              <a:buNone/>
            </a:pPr>
            <a:r>
              <a:rPr lang="da-DK" sz="1800" i="1" dirty="0">
                <a:effectLst/>
                <a:latin typeface="Arial" panose="020B0604020202020204" pitchFamily="34" charset="0"/>
                <a:ea typeface="Times New Roman" panose="02020603050405020304" pitchFamily="18" charset="0"/>
                <a:cs typeface="Times New Roman" panose="02020603050405020304" pitchFamily="18" charset="0"/>
              </a:rPr>
              <a:t>Når jeg er sammen med nogle af de andre, eller hvis vi er en større gruppe, så bruger vi meget telefon, fordi vi ikke kan finde ud af, hvad vi skal lave. (Pige 4. klasse)</a:t>
            </a:r>
            <a:endParaRPr lang="da-DK" sz="1800" dirty="0">
              <a:effectLst/>
              <a:latin typeface="Calibri" panose="020F0502020204030204" pitchFamily="34" charset="0"/>
              <a:ea typeface="SimSun" panose="02010600030101010101" pitchFamily="2" charset="-122"/>
              <a:cs typeface="Times New Roman" panose="02020603050405020304" pitchFamily="18" charset="0"/>
            </a:endParaRPr>
          </a:p>
          <a:p>
            <a:pPr marL="0" indent="0">
              <a:buNone/>
            </a:pPr>
            <a:endParaRPr lang="da-DK" sz="1500" dirty="0"/>
          </a:p>
        </p:txBody>
      </p:sp>
      <p:pic>
        <p:nvPicPr>
          <p:cNvPr id="5124" name="Picture 4" descr="Forfatter: Kære forældre, en smartphone er altså mere end en dopamin-pusher  - politiken.dk">
            <a:extLst>
              <a:ext uri="{FF2B5EF4-FFF2-40B4-BE49-F238E27FC236}">
                <a16:creationId xmlns="" xmlns:a16="http://schemas.microsoft.com/office/drawing/2014/main" id="{16E404CB-4CE1-4451-B34D-ED872DC6193B}"/>
              </a:ext>
            </a:extLst>
          </p:cNvPr>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4576003" y="1511376"/>
            <a:ext cx="3962900" cy="3157831"/>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noFill/>
          <a:extLst>
            <a:ext uri="{909E8E84-426E-40DD-AFC4-6F175D3DCCD1}">
              <a14:hiddenFill xmlns:a14="http://schemas.microsoft.com/office/drawing/2010/main" xmlns="">
                <a:solidFill>
                  <a:srgbClr val="FFFFFF"/>
                </a:solidFill>
              </a14:hiddenFill>
            </a:ext>
          </a:extLst>
        </p:spPr>
      </p:pic>
      <p:pic>
        <p:nvPicPr>
          <p:cNvPr id="5" name="Billede 4">
            <a:extLst>
              <a:ext uri="{FF2B5EF4-FFF2-40B4-BE49-F238E27FC236}">
                <a16:creationId xmlns="" xmlns:a16="http://schemas.microsoft.com/office/drawing/2014/main" id="{DCFF6BB8-FF8F-4289-BF93-19B76676D5AA}"/>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2403836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F818386-CB3A-4A86-849F-6F67BECA31EE}"/>
              </a:ext>
            </a:extLst>
          </p:cNvPr>
          <p:cNvSpPr>
            <a:spLocks noGrp="1"/>
          </p:cNvSpPr>
          <p:nvPr>
            <p:ph type="title"/>
          </p:nvPr>
        </p:nvSpPr>
        <p:spPr>
          <a:xfrm>
            <a:off x="628650" y="435605"/>
            <a:ext cx="7879842" cy="636752"/>
          </a:xfrm>
        </p:spPr>
        <p:txBody>
          <a:bodyPr anchor="b">
            <a:noAutofit/>
          </a:bodyPr>
          <a:lstStyle/>
          <a:p>
            <a:pPr algn="ctr"/>
            <a:r>
              <a:rPr lang="da-DK" sz="2900" b="1" dirty="0">
                <a:latin typeface="+mn-lt"/>
                <a:ea typeface="SimSun" panose="02010600030101010101" pitchFamily="2" charset="-122"/>
                <a:cs typeface="Calibri Light" panose="020F0302020204030204" pitchFamily="34" charset="0"/>
              </a:rPr>
              <a:t>R.I.P Arto – </a:t>
            </a:r>
            <a:r>
              <a:rPr lang="da-DK" sz="2900" b="1" dirty="0" err="1">
                <a:latin typeface="+mn-lt"/>
                <a:ea typeface="SimSun" panose="02010600030101010101" pitchFamily="2" charset="-122"/>
                <a:cs typeface="Calibri Light" panose="020F0302020204030204" pitchFamily="34" charset="0"/>
              </a:rPr>
              <a:t>MySpace</a:t>
            </a:r>
            <a:r>
              <a:rPr lang="da-DK" sz="2900" b="1" dirty="0">
                <a:latin typeface="+mn-lt"/>
                <a:ea typeface="SimSun" panose="02010600030101010101" pitchFamily="2" charset="-122"/>
                <a:cs typeface="Calibri Light" panose="020F0302020204030204" pitchFamily="34" charset="0"/>
              </a:rPr>
              <a:t> – </a:t>
            </a:r>
            <a:r>
              <a:rPr lang="da-DK" sz="2900" b="1" dirty="0" err="1">
                <a:latin typeface="+mn-lt"/>
                <a:ea typeface="SimSun" panose="02010600030101010101" pitchFamily="2" charset="-122"/>
                <a:cs typeface="Calibri Light" panose="020F0302020204030204" pitchFamily="34" charset="0"/>
              </a:rPr>
              <a:t>Habbo</a:t>
            </a:r>
            <a:r>
              <a:rPr lang="da-DK" sz="2900" b="1" dirty="0">
                <a:latin typeface="+mn-lt"/>
                <a:ea typeface="SimSun" panose="02010600030101010101" pitchFamily="2" charset="-122"/>
                <a:cs typeface="Calibri Light" panose="020F0302020204030204" pitchFamily="34" charset="0"/>
              </a:rPr>
              <a:t> – Facebook - ?????</a:t>
            </a:r>
            <a:endParaRPr lang="da-DK" sz="2900" b="1" dirty="0">
              <a:latin typeface="+mn-lt"/>
              <a:cs typeface="Calibri Light" panose="020F0302020204030204" pitchFamily="34" charset="0"/>
            </a:endParaRPr>
          </a:p>
        </p:txBody>
      </p:sp>
      <p:graphicFrame>
        <p:nvGraphicFramePr>
          <p:cNvPr id="4" name="Pladsholder til indhold 3">
            <a:extLst>
              <a:ext uri="{FF2B5EF4-FFF2-40B4-BE49-F238E27FC236}">
                <a16:creationId xmlns="" xmlns:a16="http://schemas.microsoft.com/office/drawing/2014/main" id="{A5D5B352-33A3-46BA-8DE6-534AD9AD8051}"/>
              </a:ext>
            </a:extLst>
          </p:cNvPr>
          <p:cNvGraphicFramePr>
            <a:graphicFrameLocks noGrp="1"/>
          </p:cNvGraphicFramePr>
          <p:nvPr>
            <p:ph idx="1"/>
          </p:nvPr>
        </p:nvGraphicFramePr>
        <p:xfrm>
          <a:off x="628650" y="1281087"/>
          <a:ext cx="7879842" cy="290771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el 1">
            <a:extLst>
              <a:ext uri="{FF2B5EF4-FFF2-40B4-BE49-F238E27FC236}">
                <a16:creationId xmlns="" xmlns:a16="http://schemas.microsoft.com/office/drawing/2014/main" id="{0695EA28-E8F0-4C6B-B1D2-DCD8FDEDB157}"/>
              </a:ext>
            </a:extLst>
          </p:cNvPr>
          <p:cNvSpPr txBox="1">
            <a:spLocks/>
          </p:cNvSpPr>
          <p:nvPr/>
        </p:nvSpPr>
        <p:spPr>
          <a:xfrm>
            <a:off x="927580" y="3760916"/>
            <a:ext cx="7879842" cy="867753"/>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a-DK" sz="1400" i="1" dirty="0">
                <a:latin typeface="Calibri" panose="020F0502020204030204" pitchFamily="34" charset="0"/>
                <a:ea typeface="SimSun" panose="02010600030101010101" pitchFamily="2" charset="-122"/>
                <a:cs typeface="Times New Roman" panose="02020603050405020304" pitchFamily="18" charset="0"/>
              </a:rPr>
              <a:t>Andel, der bruger mediet hver dag eller næsten hver dag.</a:t>
            </a:r>
            <a:br>
              <a:rPr lang="da-DK" sz="1400" i="1" dirty="0">
                <a:latin typeface="Calibri" panose="020F0502020204030204" pitchFamily="34" charset="0"/>
                <a:ea typeface="SimSun" panose="02010600030101010101" pitchFamily="2" charset="-122"/>
                <a:cs typeface="Times New Roman" panose="02020603050405020304" pitchFamily="18" charset="0"/>
              </a:rPr>
            </a:br>
            <a:endParaRPr lang="da-DK" sz="1400" i="1" dirty="0"/>
          </a:p>
        </p:txBody>
      </p:sp>
      <p:pic>
        <p:nvPicPr>
          <p:cNvPr id="6" name="Billede 5">
            <a:extLst>
              <a:ext uri="{FF2B5EF4-FFF2-40B4-BE49-F238E27FC236}">
                <a16:creationId xmlns="" xmlns:a16="http://schemas.microsoft.com/office/drawing/2014/main" id="{47537173-F055-4D16-B1CA-F1E8BF9BAF66}"/>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1514111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56F81805-4598-4E88-8351-CD757A4DA5B1}"/>
              </a:ext>
            </a:extLst>
          </p:cNvPr>
          <p:cNvSpPr>
            <a:spLocks noGrp="1"/>
          </p:cNvSpPr>
          <p:nvPr>
            <p:ph type="title"/>
          </p:nvPr>
        </p:nvSpPr>
        <p:spPr/>
        <p:txBody>
          <a:bodyPr>
            <a:normAutofit fontScale="90000"/>
          </a:bodyPr>
          <a:lstStyle/>
          <a:p>
            <a:r>
              <a:rPr lang="da-DK" b="1" dirty="0"/>
              <a:t>Når man vokset op i en verden kendetegnet ved eskalerende acceleration…</a:t>
            </a:r>
            <a:endParaRPr lang="da-DK" dirty="0"/>
          </a:p>
        </p:txBody>
      </p:sp>
      <p:sp>
        <p:nvSpPr>
          <p:cNvPr id="3" name="Pladsholder til indhold 2">
            <a:extLst>
              <a:ext uri="{FF2B5EF4-FFF2-40B4-BE49-F238E27FC236}">
                <a16:creationId xmlns="" xmlns:a16="http://schemas.microsoft.com/office/drawing/2014/main" id="{B146EEB9-776F-4F43-9AFB-07584FD3FD5C}"/>
              </a:ext>
            </a:extLst>
          </p:cNvPr>
          <p:cNvSpPr>
            <a:spLocks noGrp="1"/>
          </p:cNvSpPr>
          <p:nvPr>
            <p:ph idx="1"/>
          </p:nvPr>
        </p:nvSpPr>
        <p:spPr/>
        <p:txBody>
          <a:bodyPr>
            <a:normAutofit/>
          </a:bodyPr>
          <a:lstStyle/>
          <a:p>
            <a:pPr marL="0" indent="0">
              <a:lnSpc>
                <a:spcPct val="150000"/>
              </a:lnSpc>
              <a:spcAft>
                <a:spcPts val="600"/>
              </a:spcAft>
              <a:buNone/>
            </a:pPr>
            <a:r>
              <a:rPr lang="zh-CN" sz="2000" i="1" dirty="0">
                <a:effectLst/>
                <a:latin typeface="+mj-lt"/>
                <a:ea typeface="Arial" panose="020B0604020202020204" pitchFamily="34" charset="0"/>
                <a:cs typeface="Times New Roman" panose="02020603050405020304" pitchFamily="18" charset="0"/>
              </a:rPr>
              <a:t>I</a:t>
            </a:r>
            <a:r>
              <a:rPr lang="da-DK" sz="2000" i="1" dirty="0" err="1">
                <a:effectLst/>
                <a:latin typeface="+mj-lt"/>
                <a:ea typeface="SimSun" panose="02010600030101010101" pitchFamily="2" charset="-122"/>
                <a:cs typeface="Times New Roman" panose="02020603050405020304" pitchFamily="18" charset="0"/>
              </a:rPr>
              <a:t>nterviewer</a:t>
            </a:r>
            <a:r>
              <a:rPr lang="zh-CN" sz="2000" i="1" dirty="0">
                <a:effectLst/>
                <a:latin typeface="+mj-lt"/>
                <a:ea typeface="Arial" panose="020B0604020202020204" pitchFamily="34" charset="0"/>
                <a:cs typeface="Times New Roman" panose="02020603050405020304" pitchFamily="18" charset="0"/>
              </a:rPr>
              <a:t>: Og er </a:t>
            </a:r>
            <a:r>
              <a:rPr lang="da-DK" sz="2000" i="1" dirty="0" err="1">
                <a:effectLst/>
                <a:latin typeface="+mj-lt"/>
                <a:ea typeface="SimSun" panose="02010600030101010101" pitchFamily="2" charset="-122"/>
                <a:cs typeface="Times New Roman" panose="02020603050405020304" pitchFamily="18" charset="0"/>
              </a:rPr>
              <a:t>TikTok</a:t>
            </a:r>
            <a:r>
              <a:rPr lang="zh-CN" sz="2000" i="1" dirty="0">
                <a:effectLst/>
                <a:latin typeface="+mj-lt"/>
                <a:ea typeface="Arial" panose="020B0604020202020204" pitchFamily="34" charset="0"/>
                <a:cs typeface="Times New Roman" panose="02020603050405020304" pitchFamily="18" charset="0"/>
              </a:rPr>
              <a:t> dit yndlings eller?</a:t>
            </a:r>
            <a:endParaRPr lang="da-DK" sz="2000" dirty="0">
              <a:effectLst/>
              <a:latin typeface="+mj-lt"/>
              <a:ea typeface="SimSun" panose="02010600030101010101" pitchFamily="2" charset="-122"/>
              <a:cs typeface="Times New Roman" panose="02020603050405020304" pitchFamily="18" charset="0"/>
            </a:endParaRPr>
          </a:p>
          <a:p>
            <a:pPr marL="0" indent="0">
              <a:lnSpc>
                <a:spcPct val="150000"/>
              </a:lnSpc>
              <a:spcAft>
                <a:spcPts val="600"/>
              </a:spcAft>
              <a:buNone/>
            </a:pPr>
            <a:r>
              <a:rPr lang="da-DK" sz="2000" i="1" dirty="0">
                <a:effectLst/>
                <a:latin typeface="+mj-lt"/>
                <a:ea typeface="SimSun" panose="02010600030101010101" pitchFamily="2" charset="-122"/>
                <a:cs typeface="Times New Roman" panose="02020603050405020304" pitchFamily="18" charset="0"/>
              </a:rPr>
              <a:t>Mona:</a:t>
            </a:r>
            <a:r>
              <a:rPr lang="zh-CN" sz="2000" i="1" dirty="0">
                <a:effectLst/>
                <a:latin typeface="+mj-lt"/>
                <a:ea typeface="Arial" panose="020B0604020202020204" pitchFamily="34" charset="0"/>
                <a:cs typeface="Times New Roman" panose="02020603050405020304" pitchFamily="18" charset="0"/>
              </a:rPr>
              <a:t> Det ved jeg ikke. Jeg bruger det bare. Det er bare sådan ... meget sådan ... det tager meget af ens tid. Så det går ret hurtigt, for man bliver ved med sådan at ... En video kan kun vare et minut. Så det tager ikke så lang tid. Altså i dag der har jeg brugt TikTok </a:t>
            </a:r>
            <a:r>
              <a:rPr lang="da-DK" sz="2000" i="1" dirty="0">
                <a:effectLst/>
                <a:latin typeface="+mj-lt"/>
                <a:ea typeface="SimSun" panose="02010600030101010101" pitchFamily="2" charset="-122"/>
                <a:cs typeface="Times New Roman" panose="02020603050405020304" pitchFamily="18" charset="0"/>
              </a:rPr>
              <a:t>1</a:t>
            </a:r>
            <a:r>
              <a:rPr lang="zh-CN" sz="2000" i="1" dirty="0">
                <a:effectLst/>
                <a:latin typeface="+mj-lt"/>
                <a:ea typeface="Arial" panose="020B0604020202020204" pitchFamily="34" charset="0"/>
                <a:cs typeface="Times New Roman" panose="02020603050405020304" pitchFamily="18" charset="0"/>
              </a:rPr>
              <a:t> time og 25 min.</a:t>
            </a:r>
            <a:endParaRPr lang="da-DK" sz="2000" dirty="0">
              <a:latin typeface="+mj-lt"/>
            </a:endParaRPr>
          </a:p>
        </p:txBody>
      </p:sp>
      <p:pic>
        <p:nvPicPr>
          <p:cNvPr id="4" name="Billede 3">
            <a:extLst>
              <a:ext uri="{FF2B5EF4-FFF2-40B4-BE49-F238E27FC236}">
                <a16:creationId xmlns="" xmlns:a16="http://schemas.microsoft.com/office/drawing/2014/main" id="{E8F34BBE-5ABC-4BE4-956A-C2DADEB80F07}"/>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2579995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E7E9ADB-9D1A-40F7-B9BB-366213B864DA}"/>
              </a:ext>
            </a:extLst>
          </p:cNvPr>
          <p:cNvSpPr>
            <a:spLocks noGrp="1"/>
          </p:cNvSpPr>
          <p:nvPr>
            <p:ph type="title"/>
          </p:nvPr>
        </p:nvSpPr>
        <p:spPr>
          <a:xfrm>
            <a:off x="630936" y="411480"/>
            <a:ext cx="2700645" cy="4073652"/>
          </a:xfrm>
        </p:spPr>
        <p:txBody>
          <a:bodyPr>
            <a:normAutofit/>
          </a:bodyPr>
          <a:lstStyle/>
          <a:p>
            <a:r>
              <a:rPr lang="da-DK" sz="3200" dirty="0" err="1"/>
              <a:t>Afslappende….på</a:t>
            </a:r>
            <a:r>
              <a:rPr lang="da-DK" sz="3200" dirty="0"/>
              <a:t> en eller anden mærkelig måde…</a:t>
            </a:r>
          </a:p>
        </p:txBody>
      </p:sp>
      <p:sp>
        <p:nvSpPr>
          <p:cNvPr id="3" name="Pladsholder til indhold 2">
            <a:extLst>
              <a:ext uri="{FF2B5EF4-FFF2-40B4-BE49-F238E27FC236}">
                <a16:creationId xmlns="" xmlns:a16="http://schemas.microsoft.com/office/drawing/2014/main" id="{64027D43-4469-4BED-A638-B522B0506CAD}"/>
              </a:ext>
            </a:extLst>
          </p:cNvPr>
          <p:cNvSpPr>
            <a:spLocks noGrp="1"/>
          </p:cNvSpPr>
          <p:nvPr>
            <p:ph idx="1"/>
          </p:nvPr>
        </p:nvSpPr>
        <p:spPr>
          <a:xfrm>
            <a:off x="3844813" y="414068"/>
            <a:ext cx="4668251" cy="4073652"/>
          </a:xfrm>
        </p:spPr>
        <p:txBody>
          <a:bodyPr anchor="ctr">
            <a:normAutofit/>
          </a:bodyPr>
          <a:lstStyle/>
          <a:p>
            <a:pPr marL="0" indent="0">
              <a:spcAft>
                <a:spcPts val="600"/>
              </a:spcAft>
              <a:buNone/>
            </a:pPr>
            <a:r>
              <a:rPr lang="zh-CN" sz="1700" i="1" dirty="0">
                <a:effectLst/>
                <a:latin typeface="Calibri" panose="020F0502020204030204" pitchFamily="34" charset="0"/>
                <a:ea typeface="Arial" panose="020B0604020202020204" pitchFamily="34" charset="0"/>
                <a:cs typeface="Times New Roman" panose="02020603050405020304" pitchFamily="18" charset="0"/>
              </a:rPr>
              <a:t> Og hvad så når man sætter sig der i en hyggekrog, hvad plejer du så at lave?</a:t>
            </a:r>
            <a:endParaRPr lang="da-DK" sz="1700" dirty="0">
              <a:effectLst/>
              <a:latin typeface="Calibri" panose="020F0502020204030204" pitchFamily="34" charset="0"/>
              <a:ea typeface="SimSun" panose="02010600030101010101" pitchFamily="2" charset="-122"/>
              <a:cs typeface="Times New Roman" panose="02020603050405020304" pitchFamily="18" charset="0"/>
            </a:endParaRPr>
          </a:p>
          <a:p>
            <a:pPr marL="0" indent="0">
              <a:spcAft>
                <a:spcPts val="600"/>
              </a:spcAft>
              <a:buNone/>
            </a:pPr>
            <a:r>
              <a:rPr lang="da-DK" sz="1700" i="1" dirty="0">
                <a:effectLst/>
                <a:latin typeface="Arial" panose="020B0604020202020204" pitchFamily="34" charset="0"/>
                <a:ea typeface="SimSun" panose="02010600030101010101" pitchFamily="2" charset="-122"/>
                <a:cs typeface="Times New Roman" panose="02020603050405020304" pitchFamily="18" charset="0"/>
              </a:rPr>
              <a:t>Fie</a:t>
            </a:r>
            <a:r>
              <a:rPr lang="zh-CN" sz="1700" i="1" dirty="0">
                <a:effectLst/>
                <a:latin typeface="Calibri" panose="020F0502020204030204" pitchFamily="34" charset="0"/>
                <a:ea typeface="Arial" panose="020B0604020202020204" pitchFamily="34" charset="0"/>
                <a:cs typeface="Times New Roman" panose="02020603050405020304" pitchFamily="18" charset="0"/>
              </a:rPr>
              <a:t> viser sin telefon frem. </a:t>
            </a:r>
            <a:endParaRPr lang="da-DK" sz="1700" dirty="0">
              <a:effectLst/>
              <a:latin typeface="Calibri" panose="020F0502020204030204" pitchFamily="34" charset="0"/>
              <a:ea typeface="SimSun" panose="02010600030101010101" pitchFamily="2" charset="-122"/>
              <a:cs typeface="Times New Roman" panose="02020603050405020304" pitchFamily="18" charset="0"/>
            </a:endParaRPr>
          </a:p>
          <a:p>
            <a:pPr marL="0" indent="0">
              <a:spcAft>
                <a:spcPts val="600"/>
              </a:spcAft>
              <a:buNone/>
            </a:pPr>
            <a:r>
              <a:rPr lang="zh-CN" sz="1700" i="1" dirty="0">
                <a:effectLst/>
                <a:latin typeface="Calibri" panose="020F0502020204030204" pitchFamily="34" charset="0"/>
                <a:ea typeface="Arial" panose="020B0604020202020204" pitchFamily="34" charset="0"/>
                <a:cs typeface="Times New Roman" panose="02020603050405020304" pitchFamily="18" charset="0"/>
              </a:rPr>
              <a:t>Så er det frem med telefonen?</a:t>
            </a:r>
            <a:endParaRPr lang="da-DK" sz="1700" dirty="0">
              <a:effectLst/>
              <a:latin typeface="Calibri" panose="020F0502020204030204" pitchFamily="34" charset="0"/>
              <a:ea typeface="SimSun" panose="02010600030101010101" pitchFamily="2" charset="-122"/>
              <a:cs typeface="Times New Roman" panose="02020603050405020304" pitchFamily="18" charset="0"/>
            </a:endParaRPr>
          </a:p>
          <a:p>
            <a:pPr marL="0" indent="0">
              <a:spcAft>
                <a:spcPts val="600"/>
              </a:spcAft>
              <a:buNone/>
            </a:pPr>
            <a:r>
              <a:rPr lang="da-DK" sz="1700" i="1" dirty="0">
                <a:effectLst/>
                <a:latin typeface="Arial" panose="020B0604020202020204" pitchFamily="34" charset="0"/>
                <a:ea typeface="SimSun" panose="02010600030101010101" pitchFamily="2" charset="-122"/>
                <a:cs typeface="Times New Roman" panose="02020603050405020304" pitchFamily="18" charset="0"/>
              </a:rPr>
              <a:t>Rebecca</a:t>
            </a:r>
            <a:r>
              <a:rPr lang="zh-CN" sz="1700" i="1" dirty="0">
                <a:effectLst/>
                <a:latin typeface="Calibri" panose="020F0502020204030204" pitchFamily="34" charset="0"/>
                <a:ea typeface="Arial" panose="020B0604020202020204" pitchFamily="34" charset="0"/>
                <a:cs typeface="Times New Roman" panose="02020603050405020304" pitchFamily="18" charset="0"/>
              </a:rPr>
              <a:t> smågriner</a:t>
            </a:r>
            <a:r>
              <a:rPr lang="da-DK" altLang="zh-CN" sz="1700" i="1" dirty="0">
                <a:effectLst/>
                <a:latin typeface="Calibri" panose="020F0502020204030204" pitchFamily="34" charset="0"/>
                <a:ea typeface="Arial" panose="020B0604020202020204" pitchFamily="34" charset="0"/>
                <a:cs typeface="Times New Roman" panose="02020603050405020304" pitchFamily="18" charset="0"/>
              </a:rPr>
              <a:t>: J</a:t>
            </a:r>
            <a:r>
              <a:rPr lang="zh-CN" sz="1700" i="1" dirty="0">
                <a:effectLst/>
                <a:latin typeface="Calibri" panose="020F0502020204030204" pitchFamily="34" charset="0"/>
                <a:ea typeface="Arial" panose="020B0604020202020204" pitchFamily="34" charset="0"/>
                <a:cs typeface="Times New Roman" panose="02020603050405020304" pitchFamily="18" charset="0"/>
              </a:rPr>
              <a:t>a</a:t>
            </a:r>
            <a:r>
              <a:rPr lang="da-DK" sz="1700" i="1" dirty="0">
                <a:effectLst/>
                <a:latin typeface="Arial" panose="020B0604020202020204" pitchFamily="34" charset="0"/>
                <a:ea typeface="SimSun" panose="02010600030101010101" pitchFamily="2" charset="-122"/>
                <a:cs typeface="Times New Roman" panose="02020603050405020304" pitchFamily="18" charset="0"/>
              </a:rPr>
              <a:t>,</a:t>
            </a:r>
            <a:r>
              <a:rPr lang="zh-CN" sz="1700" i="1" dirty="0">
                <a:effectLst/>
                <a:latin typeface="Calibri" panose="020F0502020204030204" pitchFamily="34" charset="0"/>
                <a:ea typeface="Arial" panose="020B0604020202020204" pitchFamily="34" charset="0"/>
                <a:cs typeface="Times New Roman" panose="02020603050405020304" pitchFamily="18" charset="0"/>
              </a:rPr>
              <a:t> det gør jeg også</a:t>
            </a:r>
            <a:r>
              <a:rPr lang="da-DK" altLang="zh-CN" sz="1700" i="1" dirty="0">
                <a:latin typeface="Calibri" panose="020F0502020204030204" pitchFamily="34" charset="0"/>
                <a:ea typeface="Arial" panose="020B0604020202020204" pitchFamily="34" charset="0"/>
                <a:cs typeface="Times New Roman" panose="02020603050405020304" pitchFamily="18" charset="0"/>
              </a:rPr>
              <a:t>…..</a:t>
            </a:r>
            <a:endParaRPr lang="da-DK" sz="1700" i="1" dirty="0">
              <a:effectLst/>
              <a:latin typeface="Arial" panose="020B0604020202020204" pitchFamily="34" charset="0"/>
              <a:ea typeface="SimSun" panose="02010600030101010101" pitchFamily="2" charset="-122"/>
              <a:cs typeface="Times New Roman" panose="02020603050405020304" pitchFamily="18" charset="0"/>
            </a:endParaRPr>
          </a:p>
          <a:p>
            <a:pPr marL="0" indent="0">
              <a:spcAft>
                <a:spcPts val="600"/>
              </a:spcAft>
              <a:buNone/>
            </a:pPr>
            <a:r>
              <a:rPr lang="zh-CN" sz="1700" i="1" dirty="0">
                <a:effectLst/>
                <a:latin typeface="Calibri" panose="020F0502020204030204" pitchFamily="34" charset="0"/>
                <a:ea typeface="Arial" panose="020B0604020202020204" pitchFamily="34" charset="0"/>
                <a:cs typeface="Times New Roman" panose="02020603050405020304" pitchFamily="18" charset="0"/>
              </a:rPr>
              <a:t>Har I nogen ide om, hvorfor det kan være rart bare lige at sætte sig i en hyggekrog med en telefon måske?</a:t>
            </a:r>
            <a:endParaRPr lang="da-DK" sz="1700" dirty="0">
              <a:effectLst/>
              <a:latin typeface="Calibri" panose="020F0502020204030204" pitchFamily="34" charset="0"/>
              <a:ea typeface="SimSun" panose="02010600030101010101" pitchFamily="2" charset="-122"/>
              <a:cs typeface="Times New Roman" panose="02020603050405020304" pitchFamily="18" charset="0"/>
            </a:endParaRPr>
          </a:p>
          <a:p>
            <a:pPr marL="0" indent="0">
              <a:spcAft>
                <a:spcPts val="600"/>
              </a:spcAft>
              <a:buNone/>
            </a:pPr>
            <a:r>
              <a:rPr lang="da-DK" sz="1700" i="1" dirty="0">
                <a:effectLst/>
                <a:latin typeface="Arial" panose="020B0604020202020204" pitchFamily="34" charset="0"/>
                <a:ea typeface="SimSun" panose="02010600030101010101" pitchFamily="2" charset="-122"/>
                <a:cs typeface="Times New Roman" panose="02020603050405020304" pitchFamily="18" charset="0"/>
              </a:rPr>
              <a:t>Rebecca</a:t>
            </a:r>
            <a:r>
              <a:rPr lang="zh-CN" sz="1700" i="1" dirty="0">
                <a:effectLst/>
                <a:latin typeface="Calibri" panose="020F0502020204030204" pitchFamily="34" charset="0"/>
                <a:ea typeface="Arial" panose="020B0604020202020204" pitchFamily="34" charset="0"/>
                <a:cs typeface="Times New Roman" panose="02020603050405020304" pitchFamily="18" charset="0"/>
              </a:rPr>
              <a:t>: Det er det bare.</a:t>
            </a:r>
            <a:endParaRPr lang="da-DK" sz="1700" dirty="0">
              <a:effectLst/>
              <a:latin typeface="Calibri" panose="020F0502020204030204" pitchFamily="34" charset="0"/>
              <a:ea typeface="SimSun" panose="02010600030101010101" pitchFamily="2" charset="-122"/>
              <a:cs typeface="Times New Roman" panose="02020603050405020304" pitchFamily="18" charset="0"/>
            </a:endParaRPr>
          </a:p>
          <a:p>
            <a:pPr marL="0" indent="0">
              <a:buNone/>
            </a:pPr>
            <a:r>
              <a:rPr lang="da-DK" sz="1700" i="1" dirty="0">
                <a:effectLst/>
                <a:latin typeface="Arial" panose="020B0604020202020204" pitchFamily="34" charset="0"/>
                <a:ea typeface="SimSun" panose="02010600030101010101" pitchFamily="2" charset="-122"/>
              </a:rPr>
              <a:t>Fie</a:t>
            </a:r>
            <a:r>
              <a:rPr lang="zh-CN" sz="1700" i="1" dirty="0">
                <a:effectLst/>
                <a:ea typeface="Arial" panose="020B0604020202020204" pitchFamily="34" charset="0"/>
              </a:rPr>
              <a:t>: </a:t>
            </a:r>
            <a:r>
              <a:rPr lang="da-DK" altLang="zh-CN" sz="1700" i="1" dirty="0">
                <a:effectLst/>
                <a:ea typeface="Arial" panose="020B0604020202020204" pitchFamily="34" charset="0"/>
              </a:rPr>
              <a:t>Det er a</a:t>
            </a:r>
            <a:r>
              <a:rPr lang="zh-CN" sz="1700" i="1" dirty="0">
                <a:effectLst/>
                <a:ea typeface="Arial" panose="020B0604020202020204" pitchFamily="34" charset="0"/>
              </a:rPr>
              <a:t>fslappende. På en eller en anden mærkelig måde</a:t>
            </a:r>
            <a:r>
              <a:rPr lang="da-DK" altLang="zh-CN" sz="1700" i="1" dirty="0">
                <a:effectLst/>
                <a:ea typeface="Arial" panose="020B0604020202020204" pitchFamily="34" charset="0"/>
              </a:rPr>
              <a:t> (piger, 4.kl)</a:t>
            </a:r>
            <a:endParaRPr lang="da-DK" sz="1700" dirty="0"/>
          </a:p>
        </p:txBody>
      </p:sp>
      <p:pic>
        <p:nvPicPr>
          <p:cNvPr id="4" name="Billede 3">
            <a:extLst>
              <a:ext uri="{FF2B5EF4-FFF2-40B4-BE49-F238E27FC236}">
                <a16:creationId xmlns="" xmlns:a16="http://schemas.microsoft.com/office/drawing/2014/main" id="{31E50606-39C7-4021-BC3F-2D2EC682F0D8}"/>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1059702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lede 5" descr="Et billede, der indeholder person, væg, indendørs, elektronik&#10;&#10;Automatisk genereret beskrivelse">
            <a:extLst>
              <a:ext uri="{FF2B5EF4-FFF2-40B4-BE49-F238E27FC236}">
                <a16:creationId xmlns="" xmlns:a16="http://schemas.microsoft.com/office/drawing/2014/main" id="{650166ED-07F7-4B6A-BB23-06C8EDC8240B}"/>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891767" y="10"/>
            <a:ext cx="7252231" cy="5143490"/>
          </a:xfrm>
          <a:prstGeom prst="rect">
            <a:avLst/>
          </a:prstGeom>
        </p:spPr>
      </p:pic>
      <p:sp>
        <p:nvSpPr>
          <p:cNvPr id="13" name="Rectangle 12">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5542696"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 xmlns:a16="http://schemas.microsoft.com/office/drawing/2014/main" id="{E2C2078E-64E0-4ED2-A9FC-27AAF6307182}"/>
              </a:ext>
            </a:extLst>
          </p:cNvPr>
          <p:cNvSpPr>
            <a:spLocks noGrp="1"/>
          </p:cNvSpPr>
          <p:nvPr>
            <p:ph type="title"/>
          </p:nvPr>
        </p:nvSpPr>
        <p:spPr>
          <a:xfrm>
            <a:off x="628650" y="273843"/>
            <a:ext cx="2866641" cy="1424934"/>
          </a:xfrm>
        </p:spPr>
        <p:txBody>
          <a:bodyPr>
            <a:normAutofit/>
          </a:bodyPr>
          <a:lstStyle/>
          <a:p>
            <a:r>
              <a:rPr lang="da-DK" sz="3000" b="1"/>
              <a:t>Der ”tripple-taskes” en del….</a:t>
            </a:r>
          </a:p>
        </p:txBody>
      </p:sp>
      <p:sp>
        <p:nvSpPr>
          <p:cNvPr id="3" name="Pladsholder til indhold 2">
            <a:extLst>
              <a:ext uri="{FF2B5EF4-FFF2-40B4-BE49-F238E27FC236}">
                <a16:creationId xmlns="" xmlns:a16="http://schemas.microsoft.com/office/drawing/2014/main" id="{532D43FD-190D-415F-9199-2BF317688D6E}"/>
              </a:ext>
            </a:extLst>
          </p:cNvPr>
          <p:cNvSpPr>
            <a:spLocks noGrp="1"/>
          </p:cNvSpPr>
          <p:nvPr>
            <p:ph idx="1"/>
          </p:nvPr>
        </p:nvSpPr>
        <p:spPr>
          <a:xfrm>
            <a:off x="628650" y="1825650"/>
            <a:ext cx="2866641" cy="2807072"/>
          </a:xfrm>
        </p:spPr>
        <p:txBody>
          <a:bodyPr>
            <a:normAutofit/>
          </a:bodyPr>
          <a:lstStyle/>
          <a:p>
            <a:pPr marL="0" indent="0">
              <a:buNone/>
            </a:pPr>
            <a:r>
              <a:rPr lang="da-DK" sz="1500" i="1">
                <a:latin typeface="Arial" panose="020B0604020202020204" pitchFamily="34" charset="0"/>
                <a:ea typeface="SimSun" panose="02010600030101010101" pitchFamily="2" charset="-122"/>
                <a:cs typeface="Times New Roman" panose="02020603050405020304" pitchFamily="18" charset="0"/>
              </a:rPr>
              <a:t>På m</a:t>
            </a:r>
            <a:r>
              <a:rPr lang="da-DK" sz="1500" i="1">
                <a:effectLst/>
                <a:latin typeface="Arial" panose="020B0604020202020204" pitchFamily="34" charset="0"/>
                <a:ea typeface="SimSun" panose="02010600030101010101" pitchFamily="2" charset="-122"/>
                <a:cs typeface="Times New Roman" panose="02020603050405020304" pitchFamily="18" charset="0"/>
              </a:rPr>
              <a:t>in computer, så har jeg Netflix på den ene halvdel og Minecraft på den anden halvdel. Jeg kan godt lide at se Netflix og spille Minecraft samtidig. Jeg ved ikke hvorfor, men det kan jeg bare godt lide. </a:t>
            </a:r>
            <a:r>
              <a:rPr lang="da-DK" sz="1500">
                <a:latin typeface="Arial" panose="020B0604020202020204" pitchFamily="34" charset="0"/>
                <a:ea typeface="SimSun" panose="02010600030101010101" pitchFamily="2" charset="-122"/>
                <a:cs typeface="Times New Roman" panose="02020603050405020304" pitchFamily="18" charset="0"/>
              </a:rPr>
              <a:t>(Pige, 3. klasse)</a:t>
            </a:r>
            <a:endParaRPr lang="da-DK" sz="1500">
              <a:effectLst/>
              <a:latin typeface="Calibri" panose="020F0502020204030204" pitchFamily="34" charset="0"/>
              <a:ea typeface="SimSun" panose="02010600030101010101" pitchFamily="2" charset="-122"/>
              <a:cs typeface="Times New Roman" panose="02020603050405020304" pitchFamily="18" charset="0"/>
            </a:endParaRPr>
          </a:p>
          <a:p>
            <a:endParaRPr lang="da-DK" sz="1500"/>
          </a:p>
        </p:txBody>
      </p:sp>
      <p:pic>
        <p:nvPicPr>
          <p:cNvPr id="4" name="Billede 3">
            <a:extLst>
              <a:ext uri="{FF2B5EF4-FFF2-40B4-BE49-F238E27FC236}">
                <a16:creationId xmlns="" xmlns:a16="http://schemas.microsoft.com/office/drawing/2014/main" id="{D5A12F5D-0405-4031-8D99-C67D9DF8AAC2}"/>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2614693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CFBE472-8A85-41C8-A276-A09B07725413}"/>
              </a:ext>
            </a:extLst>
          </p:cNvPr>
          <p:cNvSpPr>
            <a:spLocks noGrp="1"/>
          </p:cNvSpPr>
          <p:nvPr>
            <p:ph type="title"/>
          </p:nvPr>
        </p:nvSpPr>
        <p:spPr/>
        <p:txBody>
          <a:bodyPr/>
          <a:lstStyle/>
          <a:p>
            <a:r>
              <a:rPr lang="da-DK" b="1" dirty="0"/>
              <a:t>Udfordret på de relationelle kompetencer?</a:t>
            </a:r>
          </a:p>
        </p:txBody>
      </p:sp>
      <p:sp>
        <p:nvSpPr>
          <p:cNvPr id="3" name="Pladsholder til indhold 2">
            <a:extLst>
              <a:ext uri="{FF2B5EF4-FFF2-40B4-BE49-F238E27FC236}">
                <a16:creationId xmlns="" xmlns:a16="http://schemas.microsoft.com/office/drawing/2014/main" id="{337AF4A9-70E5-498D-A798-986E78F0CF90}"/>
              </a:ext>
            </a:extLst>
          </p:cNvPr>
          <p:cNvSpPr>
            <a:spLocks noGrp="1"/>
          </p:cNvSpPr>
          <p:nvPr>
            <p:ph idx="1"/>
          </p:nvPr>
        </p:nvSpPr>
        <p:spPr>
          <a:xfrm>
            <a:off x="628650" y="1369219"/>
            <a:ext cx="4116771" cy="3263504"/>
          </a:xfrm>
        </p:spPr>
        <p:txBody>
          <a:bodyPr>
            <a:normAutofit/>
          </a:bodyPr>
          <a:lstStyle/>
          <a:p>
            <a:r>
              <a:rPr lang="da-DK" sz="2000" dirty="0"/>
              <a:t>Meget fysisk </a:t>
            </a:r>
            <a:r>
              <a:rPr lang="da-DK" sz="2000" dirty="0" err="1"/>
              <a:t>alene-tid</a:t>
            </a:r>
            <a:endParaRPr lang="da-DK" sz="2000" dirty="0"/>
          </a:p>
          <a:p>
            <a:r>
              <a:rPr lang="da-DK" sz="2000" dirty="0"/>
              <a:t>Horisontale vennegrupper – hvem afkoder man kompetencerne hos?</a:t>
            </a:r>
          </a:p>
          <a:p>
            <a:endParaRPr lang="da-DK" sz="2000" dirty="0"/>
          </a:p>
        </p:txBody>
      </p:sp>
      <p:pic>
        <p:nvPicPr>
          <p:cNvPr id="4" name="Billede 3">
            <a:extLst>
              <a:ext uri="{FF2B5EF4-FFF2-40B4-BE49-F238E27FC236}">
                <a16:creationId xmlns="" xmlns:a16="http://schemas.microsoft.com/office/drawing/2014/main" id="{30D142EA-92A1-4C10-9157-C74D7C29E322}"/>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grpSp>
        <p:nvGrpSpPr>
          <p:cNvPr id="5" name="Group 4">
            <a:extLst>
              <a:ext uri="{FF2B5EF4-FFF2-40B4-BE49-F238E27FC236}">
                <a16:creationId xmlns="" xmlns:a16="http://schemas.microsoft.com/office/drawing/2014/main" id="{27AC6352-D9C8-4569-AAB9-8D8F7F35E8C8}"/>
              </a:ext>
            </a:extLst>
          </p:cNvPr>
          <p:cNvGrpSpPr>
            <a:grpSpLocks noChangeAspect="1"/>
          </p:cNvGrpSpPr>
          <p:nvPr/>
        </p:nvGrpSpPr>
        <p:grpSpPr bwMode="auto">
          <a:xfrm>
            <a:off x="5962650" y="1058863"/>
            <a:ext cx="2624138" cy="3686175"/>
            <a:chOff x="3756" y="667"/>
            <a:chExt cx="1653" cy="2322"/>
          </a:xfrm>
        </p:grpSpPr>
        <p:sp>
          <p:nvSpPr>
            <p:cNvPr id="7" name="AutoShape 3">
              <a:extLst>
                <a:ext uri="{FF2B5EF4-FFF2-40B4-BE49-F238E27FC236}">
                  <a16:creationId xmlns="" xmlns:a16="http://schemas.microsoft.com/office/drawing/2014/main" id="{9E3AC48F-B3E1-488F-9C27-5185F8859DCF}"/>
                </a:ext>
              </a:extLst>
            </p:cNvPr>
            <p:cNvSpPr>
              <a:spLocks noChangeAspect="1" noChangeArrowheads="1" noTextEdit="1"/>
            </p:cNvSpPr>
            <p:nvPr/>
          </p:nvSpPr>
          <p:spPr bwMode="auto">
            <a:xfrm>
              <a:off x="3756" y="667"/>
              <a:ext cx="1653" cy="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pic>
          <p:nvPicPr>
            <p:cNvPr id="4101" name="Picture 5">
              <a:extLst>
                <a:ext uri="{FF2B5EF4-FFF2-40B4-BE49-F238E27FC236}">
                  <a16:creationId xmlns="" xmlns:a16="http://schemas.microsoft.com/office/drawing/2014/main" id="{754343C0-AE70-4666-9AFB-7FFEA1251541}"/>
                </a:ext>
              </a:extLst>
            </p:cNvPr>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3756" y="667"/>
              <a:ext cx="1654" cy="2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350468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a:extLst>
              <a:ext uri="{FF2B5EF4-FFF2-40B4-BE49-F238E27FC236}">
                <a16:creationId xmlns="" xmlns:a16="http://schemas.microsoft.com/office/drawing/2014/main" id="{CA700147-D619-4F0F-895C-380961DEDB3F}"/>
              </a:ext>
            </a:extLst>
          </p:cNvPr>
          <p:cNvSpPr txBox="1"/>
          <p:nvPr/>
        </p:nvSpPr>
        <p:spPr>
          <a:xfrm>
            <a:off x="628650" y="1515937"/>
            <a:ext cx="4280674" cy="3116785"/>
          </a:xfrm>
          <a:prstGeom prst="rect">
            <a:avLst/>
          </a:prstGeom>
        </p:spPr>
        <p:txBody>
          <a:bodyPr vert="horz" lIns="68580" tIns="34290" rIns="68580" bIns="34290" rtlCol="0">
            <a:normAutofit/>
          </a:bodyPr>
          <a:lstStyle/>
          <a:p>
            <a:pPr indent="-171450">
              <a:lnSpc>
                <a:spcPct val="90000"/>
              </a:lnSpc>
              <a:spcAft>
                <a:spcPts val="450"/>
              </a:spcAft>
              <a:buFont typeface="Arial" panose="020B0604020202020204" pitchFamily="34" charset="0"/>
              <a:buChar char="•"/>
            </a:pPr>
            <a:r>
              <a:rPr lang="en-US" sz="4000" dirty="0" err="1"/>
              <a:t>Hvor</a:t>
            </a:r>
            <a:r>
              <a:rPr lang="en-US" sz="4000" dirty="0"/>
              <a:t> </a:t>
            </a:r>
            <a:r>
              <a:rPr lang="en-US" sz="4000" dirty="0" err="1"/>
              <a:t>stor</a:t>
            </a:r>
            <a:r>
              <a:rPr lang="en-US" sz="4000" dirty="0"/>
              <a:t> er Harder-</a:t>
            </a:r>
            <a:r>
              <a:rPr lang="en-US" sz="4000" dirty="0" err="1"/>
              <a:t>effekten</a:t>
            </a:r>
            <a:r>
              <a:rPr lang="en-US" sz="4000" dirty="0"/>
              <a:t>? </a:t>
            </a:r>
          </a:p>
        </p:txBody>
      </p:sp>
      <p:pic>
        <p:nvPicPr>
          <p:cNvPr id="1028" name="Picture 4" descr="Gjensidige Kvindeliga - læs mere om hvad ligaen står for - Kvindeliga">
            <a:extLst>
              <a:ext uri="{FF2B5EF4-FFF2-40B4-BE49-F238E27FC236}">
                <a16:creationId xmlns="" xmlns:a16="http://schemas.microsoft.com/office/drawing/2014/main" id="{A794F72C-58A3-4012-82C1-9190D037808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5807922" y="326428"/>
            <a:ext cx="3094779" cy="1188326"/>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Kvindelandsholdet cruiser videre i EM-kvalifikationen">
            <a:extLst>
              <a:ext uri="{FF2B5EF4-FFF2-40B4-BE49-F238E27FC236}">
                <a16:creationId xmlns="" xmlns:a16="http://schemas.microsoft.com/office/drawing/2014/main" id="{61BE0E0D-76E1-48B3-9112-3D06DADD1459}"/>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xmlns="" val="0"/>
              </a:ext>
            </a:extLst>
          </a:blip>
          <a:srcRect r="-2"/>
          <a:stretch/>
        </p:blipFill>
        <p:spPr bwMode="auto">
          <a:xfrm>
            <a:off x="6579394" y="1946361"/>
            <a:ext cx="2323307" cy="1105046"/>
          </a:xfrm>
          <a:prstGeom prst="rect">
            <a:avLst/>
          </a:prstGeom>
          <a:extLst>
            <a:ext uri="{909E8E84-426E-40DD-AFC4-6F175D3DCCD1}">
              <a14:hiddenFill xmlns:a14="http://schemas.microsoft.com/office/drawing/2010/main" xmlns="">
                <a:solidFill>
                  <a:srgbClr val="FFFFFF"/>
                </a:solidFill>
              </a14:hiddenFill>
            </a:ext>
          </a:extLst>
        </p:spPr>
      </p:pic>
      <p:pic>
        <p:nvPicPr>
          <p:cNvPr id="7" name="Billede 6" descr="Et billede, der indeholder græs, poserer, person, gruppe&#10;&#10;Automatisk genereret beskrivelse">
            <a:extLst>
              <a:ext uri="{FF2B5EF4-FFF2-40B4-BE49-F238E27FC236}">
                <a16:creationId xmlns="" xmlns:a16="http://schemas.microsoft.com/office/drawing/2014/main" id="{E38C1ADE-0F81-4126-BC45-20FEFBF90823}"/>
              </a:ext>
            </a:extLst>
          </p:cNvPr>
          <p:cNvPicPr>
            <a:picLocks noChangeAspect="1"/>
          </p:cNvPicPr>
          <p:nvPr/>
        </p:nvPicPr>
        <p:blipFill rotWithShape="1">
          <a:blip r:embed="rId4" cstate="screen">
            <a:extLst>
              <a:ext uri="{28A0092B-C50C-407E-A947-70E740481C1C}">
                <a14:useLocalDpi xmlns:a14="http://schemas.microsoft.com/office/drawing/2010/main" xmlns="" val="0"/>
              </a:ext>
            </a:extLst>
          </a:blip>
          <a:srcRect/>
          <a:stretch/>
        </p:blipFill>
        <p:spPr>
          <a:xfrm>
            <a:off x="7165181" y="3667053"/>
            <a:ext cx="1737518" cy="852631"/>
          </a:xfrm>
          <a:prstGeom prst="rect">
            <a:avLst/>
          </a:prstGeom>
        </p:spPr>
      </p:pic>
    </p:spTree>
    <p:extLst>
      <p:ext uri="{BB962C8B-B14F-4D97-AF65-F5344CB8AC3E}">
        <p14:creationId xmlns:p14="http://schemas.microsoft.com/office/powerpoint/2010/main" xmlns="" val="1556984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F4B1AE1-E9EE-4792-AC20-C9D5FB917D2A}"/>
              </a:ext>
            </a:extLst>
          </p:cNvPr>
          <p:cNvSpPr>
            <a:spLocks noGrp="1"/>
          </p:cNvSpPr>
          <p:nvPr>
            <p:ph type="title"/>
          </p:nvPr>
        </p:nvSpPr>
        <p:spPr/>
        <p:txBody>
          <a:bodyPr/>
          <a:lstStyle/>
          <a:p>
            <a:r>
              <a:rPr lang="da-DK" b="1" dirty="0"/>
              <a:t>Ensomhed…..</a:t>
            </a:r>
          </a:p>
        </p:txBody>
      </p:sp>
      <p:graphicFrame>
        <p:nvGraphicFramePr>
          <p:cNvPr id="4" name="Pladsholder til indhold 3">
            <a:extLst>
              <a:ext uri="{FF2B5EF4-FFF2-40B4-BE49-F238E27FC236}">
                <a16:creationId xmlns="" xmlns:a16="http://schemas.microsoft.com/office/drawing/2014/main" id="{C3B45AC3-969A-4BE3-965A-0A85D2A1EBA7}"/>
              </a:ext>
            </a:extLst>
          </p:cNvPr>
          <p:cNvGraphicFramePr>
            <a:graphicFrameLocks noGrp="1"/>
          </p:cNvGraphicFramePr>
          <p:nvPr>
            <p:ph idx="1"/>
          </p:nvPr>
        </p:nvGraphicFramePr>
        <p:xfrm>
          <a:off x="628650" y="1370013"/>
          <a:ext cx="7886700" cy="3262312"/>
        </p:xfrm>
        <a:graphic>
          <a:graphicData uri="http://schemas.openxmlformats.org/drawingml/2006/chart">
            <c:chart xmlns:c="http://schemas.openxmlformats.org/drawingml/2006/chart" xmlns:r="http://schemas.openxmlformats.org/officeDocument/2006/relationships" r:id="rId2"/>
          </a:graphicData>
        </a:graphic>
      </p:graphicFrame>
      <p:pic>
        <p:nvPicPr>
          <p:cNvPr id="5" name="Billede 4">
            <a:extLst>
              <a:ext uri="{FF2B5EF4-FFF2-40B4-BE49-F238E27FC236}">
                <a16:creationId xmlns="" xmlns:a16="http://schemas.microsoft.com/office/drawing/2014/main" id="{FA6A32A5-E6E2-4DF5-9C51-90091A8E4AF3}"/>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2354484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8FEB000B-7275-4C8E-AF23-645F7CE8E4B7}"/>
              </a:ext>
            </a:extLst>
          </p:cNvPr>
          <p:cNvSpPr>
            <a:spLocks noGrp="1"/>
          </p:cNvSpPr>
          <p:nvPr>
            <p:ph type="title"/>
          </p:nvPr>
        </p:nvSpPr>
        <p:spPr>
          <a:xfrm>
            <a:off x="718880" y="600294"/>
            <a:ext cx="7698523" cy="909077"/>
          </a:xfrm>
        </p:spPr>
        <p:txBody>
          <a:bodyPr>
            <a:normAutofit/>
          </a:bodyPr>
          <a:lstStyle/>
          <a:p>
            <a:pPr algn="ctr"/>
            <a:r>
              <a:rPr lang="da-DK" sz="3000" dirty="0">
                <a:solidFill>
                  <a:srgbClr val="FFFFFF"/>
                </a:solidFill>
              </a:rPr>
              <a:t>Ensomhed i 2020</a:t>
            </a:r>
          </a:p>
        </p:txBody>
      </p:sp>
      <p:sp>
        <p:nvSpPr>
          <p:cNvPr id="3" name="Pladsholder til indhold 2">
            <a:extLst>
              <a:ext uri="{FF2B5EF4-FFF2-40B4-BE49-F238E27FC236}">
                <a16:creationId xmlns="" xmlns:a16="http://schemas.microsoft.com/office/drawing/2014/main" id="{E69A108E-B75F-4BB2-B880-62E6F8B89367}"/>
              </a:ext>
            </a:extLst>
          </p:cNvPr>
          <p:cNvSpPr>
            <a:spLocks noGrp="1"/>
          </p:cNvSpPr>
          <p:nvPr>
            <p:ph idx="1"/>
          </p:nvPr>
        </p:nvSpPr>
        <p:spPr>
          <a:xfrm>
            <a:off x="1025719" y="1867827"/>
            <a:ext cx="7281746" cy="2675380"/>
          </a:xfrm>
        </p:spPr>
        <p:txBody>
          <a:bodyPr anchor="ctr">
            <a:normAutofit fontScale="85000" lnSpcReduction="20000"/>
          </a:bodyPr>
          <a:lstStyle/>
          <a:p>
            <a:pPr algn="ctr"/>
            <a:r>
              <a:rPr lang="da-DK" sz="2700" dirty="0"/>
              <a:t>Andel der angiver de er ensomme i 9.kl: </a:t>
            </a:r>
            <a:r>
              <a:rPr lang="da-DK" sz="2700" dirty="0">
                <a:solidFill>
                  <a:srgbClr val="FFFF00"/>
                </a:solidFill>
              </a:rPr>
              <a:t>17,4</a:t>
            </a:r>
          </a:p>
          <a:p>
            <a:pPr algn="ctr"/>
            <a:r>
              <a:rPr lang="da-DK" sz="2700" dirty="0"/>
              <a:t>Piger: 19,2</a:t>
            </a:r>
          </a:p>
          <a:p>
            <a:pPr algn="ctr"/>
            <a:r>
              <a:rPr lang="da-DK" sz="2700" dirty="0"/>
              <a:t>Drenge: 15,0</a:t>
            </a:r>
          </a:p>
          <a:p>
            <a:pPr marL="0" indent="0">
              <a:buNone/>
            </a:pPr>
            <a:r>
              <a:rPr lang="da-DK" sz="2800" dirty="0">
                <a:solidFill>
                  <a:schemeClr val="bg1"/>
                </a:solidFill>
              </a:rPr>
              <a:t>(Ensomhed som kryds af følgende </a:t>
            </a:r>
          </a:p>
          <a:p>
            <a:pPr marL="0" indent="0" algn="ctr">
              <a:buNone/>
            </a:pPr>
            <a:r>
              <a:rPr lang="da-DK" sz="2300" dirty="0"/>
              <a:t>(UCLA </a:t>
            </a:r>
            <a:r>
              <a:rPr lang="da-DK" sz="2300" dirty="0" err="1"/>
              <a:t>Lonelisness</a:t>
            </a:r>
            <a:r>
              <a:rPr lang="da-DK" sz="2300" dirty="0"/>
              <a:t> </a:t>
            </a:r>
            <a:r>
              <a:rPr lang="da-DK" sz="2300" dirty="0" err="1"/>
              <a:t>Scale</a:t>
            </a:r>
            <a:r>
              <a:rPr lang="da-DK" sz="2300" dirty="0"/>
              <a:t>):</a:t>
            </a:r>
          </a:p>
          <a:p>
            <a:pPr marL="0" indent="0" algn="ctr">
              <a:buNone/>
            </a:pPr>
            <a:r>
              <a:rPr lang="da-DK" sz="2300" dirty="0"/>
              <a:t>1) Hvor ofte savner du nogen at være sammen med? </a:t>
            </a:r>
          </a:p>
          <a:p>
            <a:pPr marL="0" indent="0" algn="ctr">
              <a:buNone/>
            </a:pPr>
            <a:r>
              <a:rPr lang="da-DK" sz="2300" dirty="0"/>
              <a:t>2) Hvor ofte føler du dig udenfor?</a:t>
            </a:r>
          </a:p>
          <a:p>
            <a:pPr marL="0" indent="0" algn="ctr">
              <a:buNone/>
            </a:pPr>
            <a:r>
              <a:rPr lang="da-DK" sz="2300" dirty="0"/>
              <a:t>3) Hvor ofte savner du nogen at være tæt knyttet til? </a:t>
            </a:r>
          </a:p>
          <a:p>
            <a:pPr algn="ctr"/>
            <a:endParaRPr lang="da-DK" sz="2700" dirty="0"/>
          </a:p>
        </p:txBody>
      </p:sp>
      <p:pic>
        <p:nvPicPr>
          <p:cNvPr id="4" name="Billede 3">
            <a:extLst>
              <a:ext uri="{FF2B5EF4-FFF2-40B4-BE49-F238E27FC236}">
                <a16:creationId xmlns="" xmlns:a16="http://schemas.microsoft.com/office/drawing/2014/main" id="{E9963A46-8EE9-4F95-AF23-2D768E08BFA8}"/>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3383290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69A1602-F80B-4380-A0E7-659D0F3178D0}"/>
              </a:ext>
            </a:extLst>
          </p:cNvPr>
          <p:cNvSpPr>
            <a:spLocks noGrp="1"/>
          </p:cNvSpPr>
          <p:nvPr>
            <p:ph type="title"/>
          </p:nvPr>
        </p:nvSpPr>
        <p:spPr>
          <a:xfrm>
            <a:off x="628649" y="411348"/>
            <a:ext cx="2855390" cy="1671055"/>
          </a:xfrm>
        </p:spPr>
        <p:txBody>
          <a:bodyPr>
            <a:normAutofit/>
          </a:bodyPr>
          <a:lstStyle/>
          <a:p>
            <a:r>
              <a:rPr lang="da-DK" sz="3000" b="1" dirty="0"/>
              <a:t>Hjælp til at mase sig ind i fællesskabet…..</a:t>
            </a:r>
          </a:p>
        </p:txBody>
      </p:sp>
      <p:pic>
        <p:nvPicPr>
          <p:cNvPr id="5" name="Picture 4">
            <a:extLst>
              <a:ext uri="{FF2B5EF4-FFF2-40B4-BE49-F238E27FC236}">
                <a16:creationId xmlns="" xmlns:a16="http://schemas.microsoft.com/office/drawing/2014/main" id="{0BB01F4E-B601-462E-AB27-3D548A45353F}"/>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3757789" y="10"/>
            <a:ext cx="5386210" cy="5143490"/>
          </a:xfrm>
          <a:prstGeom prst="rect">
            <a:avLst/>
          </a:prstGeom>
          <a:effectLst/>
        </p:spPr>
      </p:pic>
      <p:pic>
        <p:nvPicPr>
          <p:cNvPr id="8" name="Billede 7">
            <a:extLst>
              <a:ext uri="{FF2B5EF4-FFF2-40B4-BE49-F238E27FC236}">
                <a16:creationId xmlns="" xmlns:a16="http://schemas.microsoft.com/office/drawing/2014/main" id="{16503716-361A-406B-9F34-B260D9811F8D}"/>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62962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descr="Et billede, der indeholder person, indendørs&#10;&#10;Automatisk genereret beskrivelse">
            <a:extLst>
              <a:ext uri="{FF2B5EF4-FFF2-40B4-BE49-F238E27FC236}">
                <a16:creationId xmlns="" xmlns:a16="http://schemas.microsoft.com/office/drawing/2014/main" id="{B1D11B97-E9C1-43B2-BECD-12F54633E11F}"/>
              </a:ext>
            </a:extLst>
          </p:cNvPr>
          <p:cNvPicPr>
            <a:picLocks noChangeAspect="1"/>
          </p:cNvPicPr>
          <p:nvPr/>
        </p:nvPicPr>
        <p:blipFill rotWithShape="1">
          <a:blip r:embed="rId3" cstate="print"/>
          <a:srcRect t="4634" r="2" b="12659"/>
          <a:stretch/>
        </p:blipFill>
        <p:spPr>
          <a:xfrm>
            <a:off x="1891767" y="10"/>
            <a:ext cx="7252231" cy="5143490"/>
          </a:xfrm>
          <a:prstGeom prst="rect">
            <a:avLst/>
          </a:prstGeom>
        </p:spPr>
      </p:pic>
      <p:sp>
        <p:nvSpPr>
          <p:cNvPr id="2" name="Titel 1">
            <a:extLst>
              <a:ext uri="{FF2B5EF4-FFF2-40B4-BE49-F238E27FC236}">
                <a16:creationId xmlns="" xmlns:a16="http://schemas.microsoft.com/office/drawing/2014/main" id="{5AC1A8FA-4FCF-4E4C-BC67-72037596F0AF}"/>
              </a:ext>
            </a:extLst>
          </p:cNvPr>
          <p:cNvSpPr>
            <a:spLocks noGrp="1"/>
          </p:cNvSpPr>
          <p:nvPr>
            <p:ph type="title"/>
          </p:nvPr>
        </p:nvSpPr>
        <p:spPr>
          <a:xfrm>
            <a:off x="628650" y="273843"/>
            <a:ext cx="2866641" cy="1424934"/>
          </a:xfrm>
        </p:spPr>
        <p:txBody>
          <a:bodyPr>
            <a:normAutofit/>
          </a:bodyPr>
          <a:lstStyle/>
          <a:p>
            <a:r>
              <a:rPr lang="da-DK" b="1" dirty="0"/>
              <a:t>Klubben som et unikt sted</a:t>
            </a:r>
          </a:p>
        </p:txBody>
      </p:sp>
      <p:sp>
        <p:nvSpPr>
          <p:cNvPr id="10" name="Content Placeholder 9">
            <a:extLst>
              <a:ext uri="{FF2B5EF4-FFF2-40B4-BE49-F238E27FC236}">
                <a16:creationId xmlns="" xmlns:a16="http://schemas.microsoft.com/office/drawing/2014/main" id="{FF81EA18-AFD3-4A07-89CF-1E6FF0A945A5}"/>
              </a:ext>
            </a:extLst>
          </p:cNvPr>
          <p:cNvSpPr>
            <a:spLocks noGrp="1"/>
          </p:cNvSpPr>
          <p:nvPr>
            <p:ph idx="1"/>
          </p:nvPr>
        </p:nvSpPr>
        <p:spPr>
          <a:xfrm>
            <a:off x="628650" y="1825650"/>
            <a:ext cx="2866641" cy="2807072"/>
          </a:xfrm>
        </p:spPr>
        <p:txBody>
          <a:bodyPr>
            <a:normAutofit/>
          </a:bodyPr>
          <a:lstStyle/>
          <a:p>
            <a:endParaRPr lang="en-US" sz="1500"/>
          </a:p>
        </p:txBody>
      </p:sp>
      <p:pic>
        <p:nvPicPr>
          <p:cNvPr id="4" name="Billede 3">
            <a:extLst>
              <a:ext uri="{FF2B5EF4-FFF2-40B4-BE49-F238E27FC236}">
                <a16:creationId xmlns="" xmlns:a16="http://schemas.microsoft.com/office/drawing/2014/main" id="{1C7D92B6-F4D7-48DC-B92A-46460F43FB3F}"/>
              </a:ext>
            </a:extLst>
          </p:cNvPr>
          <p:cNvPicPr>
            <a:picLocks noChangeAspect="1"/>
          </p:cNvPicPr>
          <p:nvPr/>
        </p:nvPicPr>
        <p:blipFill rotWithShape="1">
          <a:blip r:embed="rId4" cstate="print"/>
          <a:srcRect l="24506" t="32124" r="29924" b="30309"/>
          <a:stretch/>
        </p:blipFill>
        <p:spPr>
          <a:xfrm>
            <a:off x="178386" y="4501560"/>
            <a:ext cx="833718" cy="485670"/>
          </a:xfrm>
          <a:prstGeom prst="rect">
            <a:avLst/>
          </a:prstGeom>
        </p:spPr>
      </p:pic>
    </p:spTree>
    <p:extLst>
      <p:ext uri="{BB962C8B-B14F-4D97-AF65-F5344CB8AC3E}">
        <p14:creationId xmlns:p14="http://schemas.microsoft.com/office/powerpoint/2010/main" xmlns="" val="1415461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B21CEC90-9DCA-4A1C-8831-E48670535B35}"/>
              </a:ext>
            </a:extLst>
          </p:cNvPr>
          <p:cNvSpPr>
            <a:spLocks noGrp="1"/>
          </p:cNvSpPr>
          <p:nvPr>
            <p:ph type="title"/>
          </p:nvPr>
        </p:nvSpPr>
        <p:spPr>
          <a:xfrm>
            <a:off x="429369" y="178904"/>
            <a:ext cx="8263890" cy="1075811"/>
          </a:xfrm>
        </p:spPr>
        <p:txBody>
          <a:bodyPr anchor="b">
            <a:normAutofit/>
          </a:bodyPr>
          <a:lstStyle/>
          <a:p>
            <a:r>
              <a:rPr lang="da-DK" sz="3500" b="1"/>
              <a:t>Relationelle kompetencer</a:t>
            </a:r>
            <a:br>
              <a:rPr lang="da-DK" sz="3500" b="1"/>
            </a:br>
            <a:r>
              <a:rPr lang="da-DK" sz="3500" b="1"/>
              <a:t>– Klubbernes store potentiale</a:t>
            </a:r>
          </a:p>
        </p:txBody>
      </p:sp>
      <p:sp>
        <p:nvSpPr>
          <p:cNvPr id="3" name="Pladsholder til indhold 2">
            <a:extLst>
              <a:ext uri="{FF2B5EF4-FFF2-40B4-BE49-F238E27FC236}">
                <a16:creationId xmlns="" xmlns:a16="http://schemas.microsoft.com/office/drawing/2014/main" id="{58C1A6B2-41D6-475E-B73A-B86CEFEDD610}"/>
              </a:ext>
            </a:extLst>
          </p:cNvPr>
          <p:cNvSpPr>
            <a:spLocks noGrp="1"/>
          </p:cNvSpPr>
          <p:nvPr>
            <p:ph idx="1"/>
          </p:nvPr>
        </p:nvSpPr>
        <p:spPr>
          <a:xfrm>
            <a:off x="429369" y="1553487"/>
            <a:ext cx="5035164" cy="3089379"/>
          </a:xfrm>
        </p:spPr>
        <p:txBody>
          <a:bodyPr anchor="t">
            <a:normAutofit/>
          </a:bodyPr>
          <a:lstStyle/>
          <a:p>
            <a:pPr marL="0" indent="0">
              <a:buNone/>
            </a:pPr>
            <a:r>
              <a:rPr lang="da-DK" sz="1700">
                <a:effectLst/>
                <a:latin typeface="+mj-lt"/>
                <a:ea typeface="Calibri" panose="020F0502020204030204" pitchFamily="34" charset="0"/>
                <a:cs typeface="Times New Roman" panose="02020603050405020304" pitchFamily="18" charset="0"/>
              </a:rPr>
              <a:t>59% af dem, der ikke går i klub, angiver, at de er selvorganiseret sammen med deres venner, </a:t>
            </a:r>
          </a:p>
          <a:p>
            <a:pPr marL="0" indent="0">
              <a:buNone/>
            </a:pPr>
            <a:r>
              <a:rPr lang="da-DK" sz="1700">
                <a:latin typeface="+mj-lt"/>
                <a:ea typeface="Calibri" panose="020F0502020204030204" pitchFamily="34" charset="0"/>
                <a:cs typeface="Times New Roman" panose="02020603050405020304" pitchFamily="18" charset="0"/>
              </a:rPr>
              <a:t>Det gælder i stedet </a:t>
            </a:r>
            <a:r>
              <a:rPr lang="da-DK" sz="1700">
                <a:effectLst/>
                <a:latin typeface="+mj-lt"/>
                <a:ea typeface="Calibri" panose="020F0502020204030204" pitchFamily="34" charset="0"/>
                <a:cs typeface="Times New Roman" panose="02020603050405020304" pitchFamily="18" charset="0"/>
              </a:rPr>
              <a:t>68% af dem, der går i klub. </a:t>
            </a:r>
            <a:endParaRPr lang="da-DK" sz="1700">
              <a:latin typeface="+mj-lt"/>
            </a:endParaRPr>
          </a:p>
        </p:txBody>
      </p:sp>
      <p:pic>
        <p:nvPicPr>
          <p:cNvPr id="6" name="Billede 5" descr="Et billede, der indeholder træ, udendørs, jord, person&#10;&#10;Automatisk genereret beskrivelse">
            <a:extLst>
              <a:ext uri="{FF2B5EF4-FFF2-40B4-BE49-F238E27FC236}">
                <a16:creationId xmlns="" xmlns:a16="http://schemas.microsoft.com/office/drawing/2014/main" id="{26481D25-8CC3-4D1B-BB89-16E5760B79BD}"/>
              </a:ext>
            </a:extLst>
          </p:cNvPr>
          <p:cNvPicPr>
            <a:picLocks noChangeAspect="1"/>
          </p:cNvPicPr>
          <p:nvPr/>
        </p:nvPicPr>
        <p:blipFill rotWithShape="1">
          <a:blip r:embed="rId2" cstate="print"/>
          <a:srcRect l="32512" r="3030" b="-1"/>
          <a:stretch/>
        </p:blipFill>
        <p:spPr>
          <a:xfrm>
            <a:off x="5756743" y="1570482"/>
            <a:ext cx="2955798" cy="3072384"/>
          </a:xfrm>
          <a:prstGeom prst="rect">
            <a:avLst/>
          </a:prstGeom>
        </p:spPr>
      </p:pic>
      <p:pic>
        <p:nvPicPr>
          <p:cNvPr id="4" name="Billede 3">
            <a:extLst>
              <a:ext uri="{FF2B5EF4-FFF2-40B4-BE49-F238E27FC236}">
                <a16:creationId xmlns="" xmlns:a16="http://schemas.microsoft.com/office/drawing/2014/main" id="{722B965A-FD39-4262-B437-52C6CF695388}"/>
              </a:ext>
            </a:extLst>
          </p:cNvPr>
          <p:cNvPicPr>
            <a:picLocks noChangeAspect="1"/>
          </p:cNvPicPr>
          <p:nvPr/>
        </p:nvPicPr>
        <p:blipFill rotWithShape="1">
          <a:blip r:embed="rId3" cstate="print"/>
          <a:srcRect l="24506" t="32124" r="29924" b="30309"/>
          <a:stretch/>
        </p:blipFill>
        <p:spPr>
          <a:xfrm>
            <a:off x="178386" y="4501560"/>
            <a:ext cx="833718" cy="485670"/>
          </a:xfrm>
          <a:prstGeom prst="rect">
            <a:avLst/>
          </a:prstGeom>
        </p:spPr>
      </p:pic>
    </p:spTree>
    <p:extLst>
      <p:ext uri="{BB962C8B-B14F-4D97-AF65-F5344CB8AC3E}">
        <p14:creationId xmlns:p14="http://schemas.microsoft.com/office/powerpoint/2010/main" xmlns="" val="3188597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DD25B3C-EA09-4EEA-A033-DDC809A600EF}"/>
              </a:ext>
            </a:extLst>
          </p:cNvPr>
          <p:cNvSpPr>
            <a:spLocks noGrp="1"/>
          </p:cNvSpPr>
          <p:nvPr>
            <p:ph type="title"/>
          </p:nvPr>
        </p:nvSpPr>
        <p:spPr>
          <a:xfrm>
            <a:off x="628650" y="438912"/>
            <a:ext cx="7886700" cy="994172"/>
          </a:xfrm>
        </p:spPr>
        <p:txBody>
          <a:bodyPr vert="horz" lIns="91440" tIns="45720" rIns="91440" bIns="45720" rtlCol="0">
            <a:normAutofit/>
          </a:bodyPr>
          <a:lstStyle/>
          <a:p>
            <a:pPr defTabSz="914400"/>
            <a:r>
              <a:rPr lang="en-US" sz="2100" dirty="0">
                <a:solidFill>
                  <a:schemeClr val="bg1"/>
                </a:solidFill>
              </a:rPr>
              <a:t>At ”mase” sig </a:t>
            </a:r>
            <a:r>
              <a:rPr lang="en-US" sz="2100" dirty="0" err="1">
                <a:solidFill>
                  <a:schemeClr val="bg1"/>
                </a:solidFill>
              </a:rPr>
              <a:t>ind</a:t>
            </a:r>
            <a:r>
              <a:rPr lang="en-US" sz="2100" dirty="0">
                <a:solidFill>
                  <a:schemeClr val="bg1"/>
                </a:solidFill>
              </a:rPr>
              <a:t> </a:t>
            </a:r>
            <a:r>
              <a:rPr lang="en-US" sz="2100" dirty="0" err="1">
                <a:solidFill>
                  <a:schemeClr val="bg1"/>
                </a:solidFill>
              </a:rPr>
              <a:t>i</a:t>
            </a:r>
            <a:r>
              <a:rPr lang="en-US" sz="2100" dirty="0">
                <a:solidFill>
                  <a:schemeClr val="bg1"/>
                </a:solidFill>
              </a:rPr>
              <a:t> </a:t>
            </a:r>
            <a:r>
              <a:rPr lang="en-US" sz="2100" dirty="0" err="1">
                <a:solidFill>
                  <a:schemeClr val="bg1"/>
                </a:solidFill>
              </a:rPr>
              <a:t>fællesskaber</a:t>
            </a:r>
            <a:r>
              <a:rPr lang="en-US" sz="2100" dirty="0">
                <a:solidFill>
                  <a:schemeClr val="bg1"/>
                </a:solidFill>
              </a:rPr>
              <a:t> er </a:t>
            </a:r>
            <a:r>
              <a:rPr lang="en-US" sz="2100" dirty="0" err="1">
                <a:solidFill>
                  <a:schemeClr val="bg1"/>
                </a:solidFill>
              </a:rPr>
              <a:t>noget</a:t>
            </a:r>
            <a:r>
              <a:rPr lang="en-US" sz="2100" dirty="0">
                <a:solidFill>
                  <a:schemeClr val="bg1"/>
                </a:solidFill>
              </a:rPr>
              <a:t> </a:t>
            </a:r>
            <a:r>
              <a:rPr lang="en-US" sz="2100" dirty="0" err="1">
                <a:solidFill>
                  <a:schemeClr val="bg1"/>
                </a:solidFill>
              </a:rPr>
              <a:t>af</a:t>
            </a:r>
            <a:r>
              <a:rPr lang="en-US" sz="2100" dirty="0">
                <a:solidFill>
                  <a:schemeClr val="bg1"/>
                </a:solidFill>
              </a:rPr>
              <a:t> det man </a:t>
            </a:r>
            <a:r>
              <a:rPr lang="en-US" sz="2100" dirty="0" err="1">
                <a:solidFill>
                  <a:schemeClr val="bg1"/>
                </a:solidFill>
              </a:rPr>
              <a:t>lærer</a:t>
            </a:r>
            <a:r>
              <a:rPr lang="en-US" sz="2100" dirty="0">
                <a:solidFill>
                  <a:schemeClr val="bg1"/>
                </a:solidFill>
              </a:rPr>
              <a:t> </a:t>
            </a:r>
            <a:r>
              <a:rPr lang="en-US" sz="2100" dirty="0" err="1">
                <a:solidFill>
                  <a:schemeClr val="bg1"/>
                </a:solidFill>
              </a:rPr>
              <a:t>i</a:t>
            </a:r>
            <a:r>
              <a:rPr lang="en-US" sz="2100" dirty="0">
                <a:solidFill>
                  <a:schemeClr val="bg1"/>
                </a:solidFill>
              </a:rPr>
              <a:t> det ”</a:t>
            </a:r>
            <a:r>
              <a:rPr lang="en-US" sz="2100" dirty="0" err="1">
                <a:solidFill>
                  <a:schemeClr val="bg1"/>
                </a:solidFill>
              </a:rPr>
              <a:t>forstørrede</a:t>
            </a:r>
            <a:r>
              <a:rPr lang="en-US" sz="2100" dirty="0">
                <a:solidFill>
                  <a:schemeClr val="bg1"/>
                </a:solidFill>
              </a:rPr>
              <a:t>” </a:t>
            </a:r>
            <a:r>
              <a:rPr lang="en-US" sz="2100" dirty="0" err="1">
                <a:solidFill>
                  <a:schemeClr val="bg1"/>
                </a:solidFill>
              </a:rPr>
              <a:t>teenageværelse</a:t>
            </a:r>
            <a:r>
              <a:rPr lang="en-US" sz="2100" dirty="0">
                <a:solidFill>
                  <a:schemeClr val="bg1"/>
                </a:solidFill>
              </a:rPr>
              <a:t> – </a:t>
            </a:r>
            <a:r>
              <a:rPr lang="en-US" sz="2100" dirty="0" err="1">
                <a:solidFill>
                  <a:schemeClr val="bg1"/>
                </a:solidFill>
              </a:rPr>
              <a:t>som</a:t>
            </a:r>
            <a:r>
              <a:rPr lang="en-US" sz="2100" dirty="0">
                <a:solidFill>
                  <a:schemeClr val="bg1"/>
                </a:solidFill>
              </a:rPr>
              <a:t> </a:t>
            </a:r>
            <a:r>
              <a:rPr lang="en-US" sz="2100" dirty="0" err="1">
                <a:solidFill>
                  <a:schemeClr val="bg1"/>
                </a:solidFill>
              </a:rPr>
              <a:t>klubben</a:t>
            </a:r>
            <a:r>
              <a:rPr lang="en-US" sz="2100" dirty="0">
                <a:solidFill>
                  <a:schemeClr val="bg1"/>
                </a:solidFill>
              </a:rPr>
              <a:t> </a:t>
            </a:r>
            <a:r>
              <a:rPr lang="en-US" sz="2100" dirty="0" err="1">
                <a:solidFill>
                  <a:schemeClr val="bg1"/>
                </a:solidFill>
              </a:rPr>
              <a:t>også</a:t>
            </a:r>
            <a:r>
              <a:rPr lang="en-US" sz="2100" dirty="0">
                <a:solidFill>
                  <a:schemeClr val="bg1"/>
                </a:solidFill>
              </a:rPr>
              <a:t> er…..</a:t>
            </a:r>
            <a:r>
              <a:rPr lang="en-US" sz="2100" dirty="0" err="1">
                <a:solidFill>
                  <a:schemeClr val="bg1"/>
                </a:solidFill>
              </a:rPr>
              <a:t>og</a:t>
            </a:r>
            <a:r>
              <a:rPr lang="en-US" sz="2100" dirty="0">
                <a:solidFill>
                  <a:schemeClr val="bg1"/>
                </a:solidFill>
              </a:rPr>
              <a:t> det er </a:t>
            </a:r>
            <a:r>
              <a:rPr lang="en-US" sz="2100" dirty="0" err="1">
                <a:solidFill>
                  <a:schemeClr val="bg1"/>
                </a:solidFill>
              </a:rPr>
              <a:t>vigtigt</a:t>
            </a:r>
            <a:r>
              <a:rPr lang="en-US" sz="2100" dirty="0">
                <a:solidFill>
                  <a:schemeClr val="bg1"/>
                </a:solidFill>
              </a:rPr>
              <a:t> I </a:t>
            </a:r>
            <a:r>
              <a:rPr lang="en-US" sz="2100" dirty="0" err="1">
                <a:solidFill>
                  <a:schemeClr val="bg1"/>
                </a:solidFill>
              </a:rPr>
              <a:t>en</a:t>
            </a:r>
            <a:r>
              <a:rPr lang="en-US" sz="2100" dirty="0">
                <a:solidFill>
                  <a:schemeClr val="bg1"/>
                </a:solidFill>
              </a:rPr>
              <a:t> </a:t>
            </a:r>
            <a:r>
              <a:rPr lang="en-US" sz="2100" dirty="0" err="1">
                <a:solidFill>
                  <a:schemeClr val="bg1"/>
                </a:solidFill>
              </a:rPr>
              <a:t>tid</a:t>
            </a:r>
            <a:r>
              <a:rPr lang="en-US" sz="2100" dirty="0">
                <a:solidFill>
                  <a:schemeClr val="bg1"/>
                </a:solidFill>
              </a:rPr>
              <a:t> med </a:t>
            </a:r>
            <a:r>
              <a:rPr lang="en-US" sz="2100" dirty="0" err="1">
                <a:solidFill>
                  <a:schemeClr val="bg1"/>
                </a:solidFill>
              </a:rPr>
              <a:t>stigende</a:t>
            </a:r>
            <a:r>
              <a:rPr lang="en-US" sz="2100" dirty="0">
                <a:solidFill>
                  <a:schemeClr val="bg1"/>
                </a:solidFill>
              </a:rPr>
              <a:t> </a:t>
            </a:r>
            <a:r>
              <a:rPr lang="en-US" sz="2100" dirty="0" err="1">
                <a:solidFill>
                  <a:schemeClr val="bg1"/>
                </a:solidFill>
              </a:rPr>
              <a:t>ufrivillig</a:t>
            </a:r>
            <a:r>
              <a:rPr lang="en-US" sz="2100" dirty="0">
                <a:solidFill>
                  <a:schemeClr val="bg1"/>
                </a:solidFill>
              </a:rPr>
              <a:t> </a:t>
            </a:r>
            <a:r>
              <a:rPr lang="en-US" sz="2100" dirty="0" err="1">
                <a:solidFill>
                  <a:schemeClr val="bg1"/>
                </a:solidFill>
              </a:rPr>
              <a:t>ensomhed</a:t>
            </a:r>
            <a:r>
              <a:rPr lang="en-US" sz="2100" dirty="0">
                <a:solidFill>
                  <a:schemeClr val="bg1"/>
                </a:solidFill>
              </a:rPr>
              <a:t>…..</a:t>
            </a:r>
          </a:p>
        </p:txBody>
      </p:sp>
      <p:pic>
        <p:nvPicPr>
          <p:cNvPr id="5" name="Pladsholder til indhold 4" descr="Et billede, der indeholder indendørs, sidder, værelse, lever&#10;&#10;Automatisk genereret beskrivelse">
            <a:extLst>
              <a:ext uri="{FF2B5EF4-FFF2-40B4-BE49-F238E27FC236}">
                <a16:creationId xmlns="" xmlns:a16="http://schemas.microsoft.com/office/drawing/2014/main" id="{E3BDF3FA-9827-4583-945D-CF4C12E1FDD2}"/>
              </a:ext>
            </a:extLst>
          </p:cNvPr>
          <p:cNvPicPr>
            <a:picLocks noChangeAspect="1"/>
          </p:cNvPicPr>
          <p:nvPr/>
        </p:nvPicPr>
        <p:blipFill rotWithShape="1">
          <a:blip r:embed="rId2" cstate="print"/>
          <a:srcRect l="3852" r="734" b="-1"/>
          <a:stretch/>
        </p:blipFill>
        <p:spPr>
          <a:xfrm>
            <a:off x="630936" y="1887582"/>
            <a:ext cx="4677156" cy="2745139"/>
          </a:xfrm>
          <a:prstGeom prst="rect">
            <a:avLst/>
          </a:prstGeom>
        </p:spPr>
      </p:pic>
      <p:sp>
        <p:nvSpPr>
          <p:cNvPr id="9" name="Content Placeholder 8">
            <a:extLst>
              <a:ext uri="{FF2B5EF4-FFF2-40B4-BE49-F238E27FC236}">
                <a16:creationId xmlns="" xmlns:a16="http://schemas.microsoft.com/office/drawing/2014/main" id="{97F5B44F-D952-40BD-8394-6B0B4F5A9790}"/>
              </a:ext>
            </a:extLst>
          </p:cNvPr>
          <p:cNvSpPr>
            <a:spLocks noGrp="1"/>
          </p:cNvSpPr>
          <p:nvPr>
            <p:ph idx="1"/>
          </p:nvPr>
        </p:nvSpPr>
        <p:spPr>
          <a:xfrm>
            <a:off x="5660136" y="1887582"/>
            <a:ext cx="2852928" cy="2745139"/>
          </a:xfrm>
        </p:spPr>
        <p:txBody>
          <a:bodyPr anchor="ctr">
            <a:normAutofit/>
          </a:bodyPr>
          <a:lstStyle/>
          <a:p>
            <a:endParaRPr lang="en-US" sz="1700"/>
          </a:p>
        </p:txBody>
      </p:sp>
      <p:sp>
        <p:nvSpPr>
          <p:cNvPr id="7" name="Titel 1">
            <a:extLst>
              <a:ext uri="{FF2B5EF4-FFF2-40B4-BE49-F238E27FC236}">
                <a16:creationId xmlns="" xmlns:a16="http://schemas.microsoft.com/office/drawing/2014/main" id="{C35DA23F-6887-4445-9F84-5CCC9FEE15E2}"/>
              </a:ext>
            </a:extLst>
          </p:cNvPr>
          <p:cNvSpPr txBox="1">
            <a:spLocks/>
          </p:cNvSpPr>
          <p:nvPr/>
        </p:nvSpPr>
        <p:spPr>
          <a:xfrm>
            <a:off x="628650" y="415263"/>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r>
              <a:rPr lang="en-US" sz="2100" dirty="0"/>
              <a:t>At ”mase” sig </a:t>
            </a:r>
            <a:r>
              <a:rPr lang="en-US" sz="2100" dirty="0" err="1"/>
              <a:t>ind</a:t>
            </a:r>
            <a:r>
              <a:rPr lang="en-US" sz="2100" dirty="0"/>
              <a:t> </a:t>
            </a:r>
            <a:r>
              <a:rPr lang="en-US" sz="2100" dirty="0" err="1"/>
              <a:t>i</a:t>
            </a:r>
            <a:r>
              <a:rPr lang="en-US" sz="2100" dirty="0"/>
              <a:t> </a:t>
            </a:r>
            <a:r>
              <a:rPr lang="en-US" sz="2100" dirty="0" err="1"/>
              <a:t>fællesskaber</a:t>
            </a:r>
            <a:r>
              <a:rPr lang="en-US" sz="2100" dirty="0"/>
              <a:t> er </a:t>
            </a:r>
            <a:r>
              <a:rPr lang="en-US" sz="2100" dirty="0" err="1"/>
              <a:t>noget</a:t>
            </a:r>
            <a:r>
              <a:rPr lang="en-US" sz="2100" dirty="0"/>
              <a:t> </a:t>
            </a:r>
            <a:r>
              <a:rPr lang="en-US" sz="2100" dirty="0" err="1"/>
              <a:t>af</a:t>
            </a:r>
            <a:r>
              <a:rPr lang="en-US" sz="2100" dirty="0"/>
              <a:t> det man </a:t>
            </a:r>
            <a:r>
              <a:rPr lang="en-US" sz="2100" dirty="0" err="1"/>
              <a:t>lærer</a:t>
            </a:r>
            <a:r>
              <a:rPr lang="en-US" sz="2100" dirty="0"/>
              <a:t> </a:t>
            </a:r>
            <a:r>
              <a:rPr lang="en-US" sz="2100" dirty="0" err="1"/>
              <a:t>i</a:t>
            </a:r>
            <a:r>
              <a:rPr lang="en-US" sz="2100" dirty="0"/>
              <a:t> det ”</a:t>
            </a:r>
            <a:r>
              <a:rPr lang="en-US" sz="2100" dirty="0" err="1"/>
              <a:t>forstørrede</a:t>
            </a:r>
            <a:r>
              <a:rPr lang="en-US" sz="2100" dirty="0"/>
              <a:t>” </a:t>
            </a:r>
            <a:r>
              <a:rPr lang="en-US" sz="2100" dirty="0" err="1"/>
              <a:t>teenageværelse</a:t>
            </a:r>
            <a:r>
              <a:rPr lang="en-US" sz="2100" dirty="0"/>
              <a:t> – </a:t>
            </a:r>
            <a:r>
              <a:rPr lang="en-US" sz="2100" dirty="0" err="1"/>
              <a:t>som</a:t>
            </a:r>
            <a:r>
              <a:rPr lang="en-US" sz="2100" dirty="0"/>
              <a:t> </a:t>
            </a:r>
            <a:r>
              <a:rPr lang="en-US" sz="2100" dirty="0" err="1"/>
              <a:t>klubben</a:t>
            </a:r>
            <a:r>
              <a:rPr lang="en-US" sz="2100" dirty="0"/>
              <a:t> </a:t>
            </a:r>
            <a:r>
              <a:rPr lang="en-US" sz="2100" dirty="0" err="1"/>
              <a:t>også</a:t>
            </a:r>
            <a:r>
              <a:rPr lang="en-US" sz="2100" dirty="0"/>
              <a:t> er…..</a:t>
            </a:r>
            <a:r>
              <a:rPr lang="en-US" sz="2100" dirty="0" err="1"/>
              <a:t>og</a:t>
            </a:r>
            <a:r>
              <a:rPr lang="en-US" sz="2100" dirty="0"/>
              <a:t> det er </a:t>
            </a:r>
            <a:r>
              <a:rPr lang="en-US" sz="2100" dirty="0" err="1"/>
              <a:t>vigtigt</a:t>
            </a:r>
            <a:r>
              <a:rPr lang="en-US" sz="2100" dirty="0"/>
              <a:t> I </a:t>
            </a:r>
            <a:r>
              <a:rPr lang="en-US" sz="2100" dirty="0" err="1"/>
              <a:t>en</a:t>
            </a:r>
            <a:r>
              <a:rPr lang="en-US" sz="2100" dirty="0"/>
              <a:t> </a:t>
            </a:r>
            <a:r>
              <a:rPr lang="en-US" sz="2100" dirty="0" err="1"/>
              <a:t>tid</a:t>
            </a:r>
            <a:r>
              <a:rPr lang="en-US" sz="2100" dirty="0"/>
              <a:t> med </a:t>
            </a:r>
            <a:r>
              <a:rPr lang="en-US" sz="2100" dirty="0" err="1"/>
              <a:t>stigende</a:t>
            </a:r>
            <a:r>
              <a:rPr lang="en-US" sz="2100" dirty="0"/>
              <a:t> </a:t>
            </a:r>
            <a:r>
              <a:rPr lang="en-US" sz="2100" dirty="0" err="1"/>
              <a:t>ufrivillig</a:t>
            </a:r>
            <a:r>
              <a:rPr lang="en-US" sz="2100" dirty="0"/>
              <a:t> </a:t>
            </a:r>
            <a:r>
              <a:rPr lang="en-US" sz="2100" dirty="0" err="1"/>
              <a:t>ensomhed</a:t>
            </a:r>
            <a:r>
              <a:rPr lang="en-US" sz="2100" dirty="0"/>
              <a:t>…..</a:t>
            </a:r>
          </a:p>
        </p:txBody>
      </p:sp>
    </p:spTree>
    <p:extLst>
      <p:ext uri="{BB962C8B-B14F-4D97-AF65-F5344CB8AC3E}">
        <p14:creationId xmlns:p14="http://schemas.microsoft.com/office/powerpoint/2010/main" xmlns="" val="2174681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2B52DB1-EB0C-4B97-8B35-71743994A538}"/>
              </a:ext>
            </a:extLst>
          </p:cNvPr>
          <p:cNvSpPr>
            <a:spLocks noGrp="1"/>
          </p:cNvSpPr>
          <p:nvPr>
            <p:ph type="title"/>
          </p:nvPr>
        </p:nvSpPr>
        <p:spPr/>
        <p:txBody>
          <a:bodyPr/>
          <a:lstStyle/>
          <a:p>
            <a:r>
              <a:rPr lang="da-DK" b="1" dirty="0"/>
              <a:t>Er de voksne nok på banen?</a:t>
            </a:r>
          </a:p>
        </p:txBody>
      </p:sp>
      <p:graphicFrame>
        <p:nvGraphicFramePr>
          <p:cNvPr id="4" name="Pladsholder til indhold 3">
            <a:extLst>
              <a:ext uri="{FF2B5EF4-FFF2-40B4-BE49-F238E27FC236}">
                <a16:creationId xmlns="" xmlns:a16="http://schemas.microsoft.com/office/drawing/2014/main" id="{9CFA7E4E-699E-4B6C-934A-2E4BD1F93720}"/>
              </a:ext>
            </a:extLst>
          </p:cNvPr>
          <p:cNvGraphicFramePr>
            <a:graphicFrameLocks noGrp="1"/>
          </p:cNvGraphicFramePr>
          <p:nvPr>
            <p:ph idx="1"/>
          </p:nvPr>
        </p:nvGraphicFramePr>
        <p:xfrm>
          <a:off x="628650" y="1370013"/>
          <a:ext cx="7886700" cy="3262312"/>
        </p:xfrm>
        <a:graphic>
          <a:graphicData uri="http://schemas.openxmlformats.org/drawingml/2006/chart">
            <c:chart xmlns:c="http://schemas.openxmlformats.org/drawingml/2006/chart" xmlns:r="http://schemas.openxmlformats.org/officeDocument/2006/relationships" r:id="rId2"/>
          </a:graphicData>
        </a:graphic>
      </p:graphicFrame>
      <p:pic>
        <p:nvPicPr>
          <p:cNvPr id="5" name="Billede 4">
            <a:extLst>
              <a:ext uri="{FF2B5EF4-FFF2-40B4-BE49-F238E27FC236}">
                <a16:creationId xmlns="" xmlns:a16="http://schemas.microsoft.com/office/drawing/2014/main" id="{C4E8A4E4-74D7-43C6-B2CC-EABE5D103D48}"/>
              </a:ext>
            </a:extLst>
          </p:cNvPr>
          <p:cNvPicPr>
            <a:picLocks noChangeAspect="1"/>
          </p:cNvPicPr>
          <p:nvPr/>
        </p:nvPicPr>
        <p:blipFill rotWithShape="1">
          <a:blip r:embed="rId3" cstate="print"/>
          <a:srcRect l="24506" t="32124" r="29924" b="30309"/>
          <a:stretch/>
        </p:blipFill>
        <p:spPr>
          <a:xfrm>
            <a:off x="178386" y="4501560"/>
            <a:ext cx="833718" cy="485670"/>
          </a:xfrm>
          <a:prstGeom prst="rect">
            <a:avLst/>
          </a:prstGeom>
        </p:spPr>
      </p:pic>
    </p:spTree>
    <p:extLst>
      <p:ext uri="{BB962C8B-B14F-4D97-AF65-F5344CB8AC3E}">
        <p14:creationId xmlns:p14="http://schemas.microsoft.com/office/powerpoint/2010/main" xmlns="" val="1700918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1A111F01-98E9-42DA-BF7C-CED22E3CEBF4}"/>
              </a:ext>
            </a:extLst>
          </p:cNvPr>
          <p:cNvSpPr>
            <a:spLocks noGrp="1"/>
          </p:cNvSpPr>
          <p:nvPr>
            <p:ph type="title"/>
          </p:nvPr>
        </p:nvSpPr>
        <p:spPr/>
        <p:txBody>
          <a:bodyPr>
            <a:normAutofit fontScale="90000"/>
          </a:bodyPr>
          <a:lstStyle/>
          <a:p>
            <a:pPr algn="ctr"/>
            <a:r>
              <a:rPr lang="da-DK" dirty="0"/>
              <a:t>Hvordan skaber vi flere </a:t>
            </a:r>
            <a:r>
              <a:rPr lang="da-DK" dirty="0" err="1"/>
              <a:t>frikvaterer</a:t>
            </a:r>
            <a:r>
              <a:rPr lang="da-DK" dirty="0"/>
              <a:t> i elevernes liv….?</a:t>
            </a:r>
          </a:p>
        </p:txBody>
      </p:sp>
      <p:pic>
        <p:nvPicPr>
          <p:cNvPr id="1026" name="Picture 2" descr="Magasinet Frikvarter (@frikvarter) | Twitter">
            <a:extLst>
              <a:ext uri="{FF2B5EF4-FFF2-40B4-BE49-F238E27FC236}">
                <a16:creationId xmlns="" xmlns:a16="http://schemas.microsoft.com/office/drawing/2014/main" id="{4D2208DD-835E-46A2-9308-4AF0166094F5}"/>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00437" y="1929606"/>
            <a:ext cx="2143125" cy="2143125"/>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Billede 3">
            <a:extLst>
              <a:ext uri="{FF2B5EF4-FFF2-40B4-BE49-F238E27FC236}">
                <a16:creationId xmlns="" xmlns:a16="http://schemas.microsoft.com/office/drawing/2014/main" id="{B1FC5C05-13A0-4D1E-AACF-4A4EE48F43CF}"/>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252121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DA1F80B-7B55-4E1F-9695-251E9C3A176F}"/>
              </a:ext>
            </a:extLst>
          </p:cNvPr>
          <p:cNvSpPr>
            <a:spLocks noGrp="1"/>
          </p:cNvSpPr>
          <p:nvPr>
            <p:ph type="title"/>
          </p:nvPr>
        </p:nvSpPr>
        <p:spPr/>
        <p:txBody>
          <a:bodyPr>
            <a:normAutofit fontScale="90000"/>
          </a:bodyPr>
          <a:lstStyle/>
          <a:p>
            <a:pPr algn="ctr"/>
            <a:r>
              <a:rPr lang="da-DK" dirty="0"/>
              <a:t>Unges skærmliv – er der behov for at vi regulerer…?</a:t>
            </a:r>
          </a:p>
        </p:txBody>
      </p:sp>
      <p:sp>
        <p:nvSpPr>
          <p:cNvPr id="3" name="Pladsholder til indhold 2">
            <a:extLst>
              <a:ext uri="{FF2B5EF4-FFF2-40B4-BE49-F238E27FC236}">
                <a16:creationId xmlns="" xmlns:a16="http://schemas.microsoft.com/office/drawing/2014/main" id="{B6C29CC5-B64A-46B6-834E-92F286104351}"/>
              </a:ext>
            </a:extLst>
          </p:cNvPr>
          <p:cNvSpPr>
            <a:spLocks noGrp="1"/>
          </p:cNvSpPr>
          <p:nvPr>
            <p:ph idx="1"/>
          </p:nvPr>
        </p:nvSpPr>
        <p:spPr/>
        <p:txBody>
          <a:bodyPr/>
          <a:lstStyle/>
          <a:p>
            <a:pPr marL="0" indent="0" algn="l" fontAlgn="base">
              <a:buNone/>
            </a:pPr>
            <a:r>
              <a:rPr lang="da-DK" b="0" i="0" dirty="0">
                <a:effectLst/>
                <a:latin typeface="CapitoliumRegular"/>
              </a:rPr>
              <a:t>”…Når man spørger dem, fortæller de unge, at de meget gerne ville skære ned på tiden på skærme og sociale medier. Men de kan ikke.</a:t>
            </a:r>
          </a:p>
          <a:p>
            <a:pPr marL="0" indent="0" algn="l" fontAlgn="base">
              <a:buNone/>
            </a:pPr>
            <a:r>
              <a:rPr lang="da-DK" b="0" i="0" dirty="0">
                <a:effectLst/>
                <a:latin typeface="CapitoliumRegular"/>
              </a:rPr>
              <a:t>Det skyldes, at de gennem tusindvis af timer ved tasterne har indarbejdet nogle stærke kropsliggjorte vaner, samt –endnu vigtigere – </a:t>
            </a:r>
            <a:r>
              <a:rPr lang="da-DK" b="0" i="0" dirty="0" err="1">
                <a:effectLst/>
                <a:latin typeface="CapitoliumRegular"/>
              </a:rPr>
              <a:t>techindustriens</a:t>
            </a:r>
            <a:r>
              <a:rPr lang="da-DK" b="0" i="0" dirty="0">
                <a:effectLst/>
                <a:latin typeface="CapitoliumRegular"/>
              </a:rPr>
              <a:t> mere og mere raffinerede og manipulerende adfærdsdesign, som enormt effektivt fastholder os ved skærmene.</a:t>
            </a:r>
          </a:p>
          <a:p>
            <a:pPr marL="0" indent="0" algn="l" fontAlgn="base">
              <a:buNone/>
            </a:pPr>
            <a:r>
              <a:rPr lang="da-DK" b="0" i="0" dirty="0">
                <a:effectLst/>
                <a:latin typeface="CapitoliumRegular"/>
              </a:rPr>
              <a:t>Derfor svigter vi eleverne ved at lade dem styre deres digitale liv selv i stedet for at give dem gode spilleregler i skolen, som de kan øve sig på og tage med sig videre i livet….”(Dorte </a:t>
            </a:r>
            <a:r>
              <a:rPr lang="da-DK" b="0" i="0" dirty="0" err="1">
                <a:effectLst/>
                <a:latin typeface="CapitoliumRegular"/>
              </a:rPr>
              <a:t>Ågaard</a:t>
            </a:r>
            <a:r>
              <a:rPr lang="da-DK" b="0" i="0" dirty="0">
                <a:effectLst/>
                <a:latin typeface="CapitoliumRegular"/>
              </a:rPr>
              <a:t> 2021)</a:t>
            </a:r>
          </a:p>
          <a:p>
            <a:endParaRPr lang="da-DK" dirty="0"/>
          </a:p>
        </p:txBody>
      </p:sp>
      <p:pic>
        <p:nvPicPr>
          <p:cNvPr id="4" name="Billede 3">
            <a:extLst>
              <a:ext uri="{FF2B5EF4-FFF2-40B4-BE49-F238E27FC236}">
                <a16:creationId xmlns="" xmlns:a16="http://schemas.microsoft.com/office/drawing/2014/main" id="{9258BDFA-EE3B-4909-BE2D-20623A47055A}"/>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19376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DFD65EB-6049-4C64-B503-8958BEDFFF4A}"/>
              </a:ext>
            </a:extLst>
          </p:cNvPr>
          <p:cNvSpPr>
            <a:spLocks noGrp="1"/>
          </p:cNvSpPr>
          <p:nvPr>
            <p:ph type="title"/>
          </p:nvPr>
        </p:nvSpPr>
        <p:spPr/>
        <p:txBody>
          <a:bodyPr/>
          <a:lstStyle/>
          <a:p>
            <a:r>
              <a:rPr lang="da-DK" b="1" dirty="0"/>
              <a:t>Der er behov for, at de voksne er på banen</a:t>
            </a:r>
          </a:p>
        </p:txBody>
      </p:sp>
      <p:sp>
        <p:nvSpPr>
          <p:cNvPr id="3" name="Pladsholder til indhold 2">
            <a:extLst>
              <a:ext uri="{FF2B5EF4-FFF2-40B4-BE49-F238E27FC236}">
                <a16:creationId xmlns="" xmlns:a16="http://schemas.microsoft.com/office/drawing/2014/main" id="{7EF5EA28-8166-46CF-9179-EBA986940821}"/>
              </a:ext>
            </a:extLst>
          </p:cNvPr>
          <p:cNvSpPr>
            <a:spLocks noGrp="1"/>
          </p:cNvSpPr>
          <p:nvPr>
            <p:ph idx="1"/>
          </p:nvPr>
        </p:nvSpPr>
        <p:spPr/>
        <p:txBody>
          <a:bodyPr>
            <a:normAutofit/>
          </a:bodyPr>
          <a:lstStyle/>
          <a:p>
            <a:pPr marL="0" indent="0">
              <a:buNone/>
            </a:pPr>
            <a:r>
              <a:rPr lang="da-DK" dirty="0"/>
              <a:t>Klubmedlemmer, der angiver, at det er vigtigt, at de voksne i klubben:</a:t>
            </a:r>
          </a:p>
          <a:p>
            <a:r>
              <a:rPr lang="da-DK" dirty="0"/>
              <a:t>Sætter aktiviteter i gang: 88%</a:t>
            </a:r>
          </a:p>
          <a:p>
            <a:r>
              <a:rPr lang="da-DK" dirty="0"/>
              <a:t>Deltager i aktiviteter sammen med os: 74%</a:t>
            </a:r>
          </a:p>
          <a:p>
            <a:endParaRPr lang="da-DK" dirty="0"/>
          </a:p>
        </p:txBody>
      </p:sp>
      <p:pic>
        <p:nvPicPr>
          <p:cNvPr id="4" name="Billede 3">
            <a:extLst>
              <a:ext uri="{FF2B5EF4-FFF2-40B4-BE49-F238E27FC236}">
                <a16:creationId xmlns="" xmlns:a16="http://schemas.microsoft.com/office/drawing/2014/main" id="{592A3F4F-C2EC-4705-8EDA-A1ED3DFACCD8}"/>
              </a:ext>
            </a:extLst>
          </p:cNvPr>
          <p:cNvPicPr>
            <a:picLocks noChangeAspect="1"/>
          </p:cNvPicPr>
          <p:nvPr/>
        </p:nvPicPr>
        <p:blipFill rotWithShape="1">
          <a:blip r:embed="rId2" cstate="print"/>
          <a:srcRect l="24506" t="32124" r="29924" b="30309"/>
          <a:stretch/>
        </p:blipFill>
        <p:spPr>
          <a:xfrm>
            <a:off x="178386" y="4501560"/>
            <a:ext cx="833718" cy="485670"/>
          </a:xfrm>
          <a:prstGeom prst="rect">
            <a:avLst/>
          </a:prstGeom>
        </p:spPr>
      </p:pic>
    </p:spTree>
    <p:extLst>
      <p:ext uri="{BB962C8B-B14F-4D97-AF65-F5344CB8AC3E}">
        <p14:creationId xmlns:p14="http://schemas.microsoft.com/office/powerpoint/2010/main" xmlns="" val="645488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E6EDF9DD-8F5C-4216-8E98-8BDB3314F31F}"/>
              </a:ext>
            </a:extLst>
          </p:cNvPr>
          <p:cNvSpPr>
            <a:spLocks noGrp="1"/>
          </p:cNvSpPr>
          <p:nvPr>
            <p:ph type="title"/>
          </p:nvPr>
        </p:nvSpPr>
        <p:spPr>
          <a:xfrm>
            <a:off x="624751" y="273844"/>
            <a:ext cx="7890527" cy="994172"/>
          </a:xfrm>
        </p:spPr>
        <p:txBody>
          <a:bodyPr>
            <a:normAutofit/>
          </a:bodyPr>
          <a:lstStyle/>
          <a:p>
            <a:pPr algn="ctr"/>
            <a:r>
              <a:rPr lang="da-DK" dirty="0"/>
              <a:t>Medlemstal 2006-2020</a:t>
            </a:r>
          </a:p>
        </p:txBody>
      </p:sp>
      <p:graphicFrame>
        <p:nvGraphicFramePr>
          <p:cNvPr id="7" name="Tabel 7">
            <a:extLst>
              <a:ext uri="{FF2B5EF4-FFF2-40B4-BE49-F238E27FC236}">
                <a16:creationId xmlns="" xmlns:a16="http://schemas.microsoft.com/office/drawing/2014/main" id="{85B8B4DA-BA59-4DF3-A7B5-943DCBED7D38}"/>
              </a:ext>
            </a:extLst>
          </p:cNvPr>
          <p:cNvGraphicFramePr>
            <a:graphicFrameLocks noGrp="1"/>
          </p:cNvGraphicFramePr>
          <p:nvPr>
            <p:ph idx="1"/>
          </p:nvPr>
        </p:nvGraphicFramePr>
        <p:xfrm>
          <a:off x="628650" y="1655326"/>
          <a:ext cx="7886701" cy="2838930"/>
        </p:xfrm>
        <a:graphic>
          <a:graphicData uri="http://schemas.openxmlformats.org/drawingml/2006/table">
            <a:tbl>
              <a:tblPr firstRow="1" bandRow="1">
                <a:tableStyleId>{5C22544A-7EE6-4342-B048-85BDC9FD1C3A}</a:tableStyleId>
              </a:tblPr>
              <a:tblGrid>
                <a:gridCol w="1461914">
                  <a:extLst>
                    <a:ext uri="{9D8B030D-6E8A-4147-A177-3AD203B41FA5}">
                      <a16:colId xmlns="" xmlns:a16="http://schemas.microsoft.com/office/drawing/2014/main" val="3596935498"/>
                    </a:ext>
                  </a:extLst>
                </a:gridCol>
                <a:gridCol w="6424787">
                  <a:extLst>
                    <a:ext uri="{9D8B030D-6E8A-4147-A177-3AD203B41FA5}">
                      <a16:colId xmlns="" xmlns:a16="http://schemas.microsoft.com/office/drawing/2014/main" val="2972081185"/>
                    </a:ext>
                  </a:extLst>
                </a:gridCol>
              </a:tblGrid>
              <a:tr h="473155">
                <a:tc>
                  <a:txBody>
                    <a:bodyPr/>
                    <a:lstStyle/>
                    <a:p>
                      <a:r>
                        <a:rPr lang="da-DK" sz="2200"/>
                        <a:t>ÅR</a:t>
                      </a:r>
                    </a:p>
                  </a:txBody>
                  <a:tcPr marL="111736" marR="111736" marT="55868" marB="55868"/>
                </a:tc>
                <a:tc>
                  <a:txBody>
                    <a:bodyPr/>
                    <a:lstStyle/>
                    <a:p>
                      <a:pPr algn="ctr"/>
                      <a:r>
                        <a:rPr lang="da-DK" sz="2200"/>
                        <a:t>Antallet af spillere i alderen 0-18 år</a:t>
                      </a:r>
                    </a:p>
                  </a:txBody>
                  <a:tcPr marL="111736" marR="111736" marT="55868" marB="55868"/>
                </a:tc>
                <a:extLst>
                  <a:ext uri="{0D108BD9-81ED-4DB2-BD59-A6C34878D82A}">
                    <a16:rowId xmlns="" xmlns:a16="http://schemas.microsoft.com/office/drawing/2014/main" val="2631030604"/>
                  </a:ext>
                </a:extLst>
              </a:tr>
              <a:tr h="473155">
                <a:tc>
                  <a:txBody>
                    <a:bodyPr/>
                    <a:lstStyle/>
                    <a:p>
                      <a:r>
                        <a:rPr lang="da-DK" sz="2200"/>
                        <a:t>2006</a:t>
                      </a:r>
                    </a:p>
                  </a:txBody>
                  <a:tcPr marL="111736" marR="111736" marT="55868" marB="55868"/>
                </a:tc>
                <a:tc>
                  <a:txBody>
                    <a:bodyPr/>
                    <a:lstStyle/>
                    <a:p>
                      <a:pPr algn="ctr"/>
                      <a:r>
                        <a:rPr lang="da-DK" sz="2200" dirty="0"/>
                        <a:t>44489</a:t>
                      </a:r>
                    </a:p>
                  </a:txBody>
                  <a:tcPr marL="111736" marR="111736" marT="55868" marB="55868"/>
                </a:tc>
                <a:extLst>
                  <a:ext uri="{0D108BD9-81ED-4DB2-BD59-A6C34878D82A}">
                    <a16:rowId xmlns="" xmlns:a16="http://schemas.microsoft.com/office/drawing/2014/main" val="1771622985"/>
                  </a:ext>
                </a:extLst>
              </a:tr>
              <a:tr h="473155">
                <a:tc>
                  <a:txBody>
                    <a:bodyPr/>
                    <a:lstStyle/>
                    <a:p>
                      <a:r>
                        <a:rPr lang="da-DK" sz="2200"/>
                        <a:t>2010</a:t>
                      </a:r>
                    </a:p>
                  </a:txBody>
                  <a:tcPr marL="111736" marR="111736" marT="55868" marB="55868"/>
                </a:tc>
                <a:tc>
                  <a:txBody>
                    <a:bodyPr/>
                    <a:lstStyle/>
                    <a:p>
                      <a:pPr algn="ctr"/>
                      <a:r>
                        <a:rPr lang="da-DK" sz="2200" dirty="0"/>
                        <a:t>56258</a:t>
                      </a:r>
                    </a:p>
                  </a:txBody>
                  <a:tcPr marL="111736" marR="111736" marT="55868" marB="55868"/>
                </a:tc>
                <a:extLst>
                  <a:ext uri="{0D108BD9-81ED-4DB2-BD59-A6C34878D82A}">
                    <a16:rowId xmlns="" xmlns:a16="http://schemas.microsoft.com/office/drawing/2014/main" val="2716422673"/>
                  </a:ext>
                </a:extLst>
              </a:tr>
              <a:tr h="473155">
                <a:tc>
                  <a:txBody>
                    <a:bodyPr/>
                    <a:lstStyle/>
                    <a:p>
                      <a:r>
                        <a:rPr lang="da-DK" sz="2200"/>
                        <a:t>2011</a:t>
                      </a:r>
                    </a:p>
                  </a:txBody>
                  <a:tcPr marL="111736" marR="111736" marT="55868" marB="55868"/>
                </a:tc>
                <a:tc>
                  <a:txBody>
                    <a:bodyPr/>
                    <a:lstStyle/>
                    <a:p>
                      <a:pPr algn="ctr"/>
                      <a:r>
                        <a:rPr lang="da-DK" sz="2200" dirty="0">
                          <a:solidFill>
                            <a:srgbClr val="002060"/>
                          </a:solidFill>
                        </a:rPr>
                        <a:t>60089</a:t>
                      </a:r>
                    </a:p>
                  </a:txBody>
                  <a:tcPr marL="111736" marR="111736" marT="55868" marB="55868"/>
                </a:tc>
                <a:extLst>
                  <a:ext uri="{0D108BD9-81ED-4DB2-BD59-A6C34878D82A}">
                    <a16:rowId xmlns="" xmlns:a16="http://schemas.microsoft.com/office/drawing/2014/main" val="3185484159"/>
                  </a:ext>
                </a:extLst>
              </a:tr>
              <a:tr h="473155">
                <a:tc>
                  <a:txBody>
                    <a:bodyPr/>
                    <a:lstStyle/>
                    <a:p>
                      <a:r>
                        <a:rPr lang="da-DK" sz="2200"/>
                        <a:t>2015</a:t>
                      </a:r>
                    </a:p>
                  </a:txBody>
                  <a:tcPr marL="111736" marR="111736" marT="55868" marB="55868"/>
                </a:tc>
                <a:tc>
                  <a:txBody>
                    <a:bodyPr/>
                    <a:lstStyle/>
                    <a:p>
                      <a:pPr algn="ctr"/>
                      <a:r>
                        <a:rPr lang="da-DK" sz="2200" dirty="0"/>
                        <a:t>47046</a:t>
                      </a:r>
                    </a:p>
                  </a:txBody>
                  <a:tcPr marL="111736" marR="111736" marT="55868" marB="55868"/>
                </a:tc>
                <a:extLst>
                  <a:ext uri="{0D108BD9-81ED-4DB2-BD59-A6C34878D82A}">
                    <a16:rowId xmlns="" xmlns:a16="http://schemas.microsoft.com/office/drawing/2014/main" val="4104117904"/>
                  </a:ext>
                </a:extLst>
              </a:tr>
              <a:tr h="473155">
                <a:tc>
                  <a:txBody>
                    <a:bodyPr/>
                    <a:lstStyle/>
                    <a:p>
                      <a:r>
                        <a:rPr lang="da-DK" sz="2200"/>
                        <a:t>2020</a:t>
                      </a:r>
                    </a:p>
                  </a:txBody>
                  <a:tcPr marL="111736" marR="111736" marT="55868" marB="55868"/>
                </a:tc>
                <a:tc>
                  <a:txBody>
                    <a:bodyPr/>
                    <a:lstStyle/>
                    <a:p>
                      <a:pPr algn="ctr"/>
                      <a:r>
                        <a:rPr lang="da-DK" sz="2200" dirty="0">
                          <a:solidFill>
                            <a:srgbClr val="FF0000"/>
                          </a:solidFill>
                        </a:rPr>
                        <a:t>40536</a:t>
                      </a:r>
                    </a:p>
                  </a:txBody>
                  <a:tcPr marL="111736" marR="111736" marT="55868" marB="55868"/>
                </a:tc>
                <a:extLst>
                  <a:ext uri="{0D108BD9-81ED-4DB2-BD59-A6C34878D82A}">
                    <a16:rowId xmlns="" xmlns:a16="http://schemas.microsoft.com/office/drawing/2014/main" val="63385143"/>
                  </a:ext>
                </a:extLst>
              </a:tr>
            </a:tbl>
          </a:graphicData>
        </a:graphic>
      </p:graphicFrame>
    </p:spTree>
    <p:extLst>
      <p:ext uri="{BB962C8B-B14F-4D97-AF65-F5344CB8AC3E}">
        <p14:creationId xmlns:p14="http://schemas.microsoft.com/office/powerpoint/2010/main" xmlns="" val="3502644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A0C6FFD-DAB0-4DF1-986C-E6AC257D0890}"/>
              </a:ext>
            </a:extLst>
          </p:cNvPr>
          <p:cNvSpPr>
            <a:spLocks noGrp="1"/>
          </p:cNvSpPr>
          <p:nvPr>
            <p:ph type="title"/>
          </p:nvPr>
        </p:nvSpPr>
        <p:spPr/>
        <p:txBody>
          <a:bodyPr/>
          <a:lstStyle/>
          <a:p>
            <a:r>
              <a:rPr lang="da-DK" b="1" dirty="0"/>
              <a:t>Behov for ”</a:t>
            </a:r>
            <a:r>
              <a:rPr lang="da-DK" b="1" dirty="0" err="1"/>
              <a:t>skal”-aktiviteter</a:t>
            </a:r>
            <a:r>
              <a:rPr lang="da-DK" b="1" dirty="0"/>
              <a:t>?</a:t>
            </a:r>
          </a:p>
        </p:txBody>
      </p:sp>
      <p:sp>
        <p:nvSpPr>
          <p:cNvPr id="3" name="Pladsholder til indhold 2">
            <a:extLst>
              <a:ext uri="{FF2B5EF4-FFF2-40B4-BE49-F238E27FC236}">
                <a16:creationId xmlns="" xmlns:a16="http://schemas.microsoft.com/office/drawing/2014/main" id="{447F9797-FEF1-4BFD-BAA3-F0B287507E82}"/>
              </a:ext>
            </a:extLst>
          </p:cNvPr>
          <p:cNvSpPr>
            <a:spLocks noGrp="1"/>
          </p:cNvSpPr>
          <p:nvPr>
            <p:ph idx="1"/>
          </p:nvPr>
        </p:nvSpPr>
        <p:spPr/>
        <p:txBody>
          <a:bodyPr/>
          <a:lstStyle/>
          <a:p>
            <a:r>
              <a:rPr lang="da-DK" dirty="0"/>
              <a:t>31% af klubmedlemmerne er enten enige eller meget enige i, at det godt kan være utrygt at komme i klubben, når man ikke ved, hvad man skal lave.</a:t>
            </a:r>
          </a:p>
          <a:p>
            <a:r>
              <a:rPr lang="da-DK" dirty="0"/>
              <a:t>27% af klubmedlemmerne er enten enige eller meget enige i, at det godt kan være utrygt at komme i klubben, når man ikke ved, hvem man skal være sammen med.</a:t>
            </a:r>
          </a:p>
          <a:p>
            <a:pPr marL="0" indent="0">
              <a:buNone/>
            </a:pPr>
            <a:endParaRPr lang="da-DK" dirty="0"/>
          </a:p>
        </p:txBody>
      </p:sp>
      <p:pic>
        <p:nvPicPr>
          <p:cNvPr id="4" name="Billede 3">
            <a:extLst>
              <a:ext uri="{FF2B5EF4-FFF2-40B4-BE49-F238E27FC236}">
                <a16:creationId xmlns="" xmlns:a16="http://schemas.microsoft.com/office/drawing/2014/main" id="{49329DDF-8737-49B6-8FE9-356970CCE523}"/>
              </a:ext>
            </a:extLst>
          </p:cNvPr>
          <p:cNvPicPr>
            <a:picLocks noChangeAspect="1"/>
          </p:cNvPicPr>
          <p:nvPr/>
        </p:nvPicPr>
        <p:blipFill rotWithShape="1">
          <a:blip r:embed="rId2" cstate="print"/>
          <a:srcRect l="24506" t="32124" r="29924" b="30309"/>
          <a:stretch/>
        </p:blipFill>
        <p:spPr>
          <a:xfrm>
            <a:off x="178386" y="4501560"/>
            <a:ext cx="833718" cy="485670"/>
          </a:xfrm>
          <a:prstGeom prst="rect">
            <a:avLst/>
          </a:prstGeom>
        </p:spPr>
      </p:pic>
    </p:spTree>
    <p:extLst>
      <p:ext uri="{BB962C8B-B14F-4D97-AF65-F5344CB8AC3E}">
        <p14:creationId xmlns:p14="http://schemas.microsoft.com/office/powerpoint/2010/main" xmlns="" val="2179075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E26D836C-78E3-4D41-AE30-9E8B30007951}"/>
              </a:ext>
            </a:extLst>
          </p:cNvPr>
          <p:cNvSpPr>
            <a:spLocks noGrp="1"/>
          </p:cNvSpPr>
          <p:nvPr>
            <p:ph type="title"/>
          </p:nvPr>
        </p:nvSpPr>
        <p:spPr>
          <a:xfrm>
            <a:off x="628650" y="273844"/>
            <a:ext cx="7886700" cy="994173"/>
          </a:xfrm>
        </p:spPr>
        <p:txBody>
          <a:bodyPr>
            <a:normAutofit fontScale="90000"/>
          </a:bodyPr>
          <a:lstStyle/>
          <a:p>
            <a:pPr algn="ctr"/>
            <a:r>
              <a:rPr lang="da-DK" sz="3100" dirty="0"/>
              <a:t>Det er afgørende vigtigt at skabe fællesskaber som understøtter unges deltagelse – og gøre det systematisk…..</a:t>
            </a:r>
          </a:p>
        </p:txBody>
      </p:sp>
      <p:graphicFrame>
        <p:nvGraphicFramePr>
          <p:cNvPr id="5" name="Pladsholder til indhold 2">
            <a:extLst>
              <a:ext uri="{FF2B5EF4-FFF2-40B4-BE49-F238E27FC236}">
                <a16:creationId xmlns="" xmlns:a16="http://schemas.microsoft.com/office/drawing/2014/main" id="{5C5F6BE9-6A56-4815-82AE-5F030CA72AA7}"/>
              </a:ext>
            </a:extLst>
          </p:cNvPr>
          <p:cNvGraphicFramePr>
            <a:graphicFrameLocks noGrp="1"/>
          </p:cNvGraphicFramePr>
          <p:nvPr>
            <p:ph idx="1"/>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7976358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F2E74041-5B95-4A2E-9406-3E91FA0117AB}"/>
              </a:ext>
            </a:extLst>
          </p:cNvPr>
          <p:cNvSpPr>
            <a:spLocks noGrp="1"/>
          </p:cNvSpPr>
          <p:nvPr>
            <p:ph type="title"/>
          </p:nvPr>
        </p:nvSpPr>
        <p:spPr/>
        <p:txBody>
          <a:bodyPr/>
          <a:lstStyle/>
          <a:p>
            <a:r>
              <a:rPr lang="da-DK" dirty="0">
                <a:solidFill>
                  <a:srgbClr val="FF0000"/>
                </a:solidFill>
              </a:rPr>
              <a:t>Til overvejelse</a:t>
            </a:r>
          </a:p>
        </p:txBody>
      </p:sp>
      <p:sp>
        <p:nvSpPr>
          <p:cNvPr id="3" name="Pladsholder til indhold 2">
            <a:extLst>
              <a:ext uri="{FF2B5EF4-FFF2-40B4-BE49-F238E27FC236}">
                <a16:creationId xmlns="" xmlns:a16="http://schemas.microsoft.com/office/drawing/2014/main" id="{FFE13CA8-122D-4FD4-A0E7-AD86F4DEED79}"/>
              </a:ext>
            </a:extLst>
          </p:cNvPr>
          <p:cNvSpPr>
            <a:spLocks noGrp="1"/>
          </p:cNvSpPr>
          <p:nvPr>
            <p:ph idx="1"/>
          </p:nvPr>
        </p:nvSpPr>
        <p:spPr/>
        <p:txBody>
          <a:bodyPr/>
          <a:lstStyle/>
          <a:p>
            <a:r>
              <a:rPr lang="da-DK" dirty="0"/>
              <a:t>Hvordan kan vi mere systematisk arbejde med børn og unges evne til at mase sig ind i fællesskaber?</a:t>
            </a:r>
          </a:p>
        </p:txBody>
      </p:sp>
      <p:pic>
        <p:nvPicPr>
          <p:cNvPr id="4" name="Billede 3">
            <a:extLst>
              <a:ext uri="{FF2B5EF4-FFF2-40B4-BE49-F238E27FC236}">
                <a16:creationId xmlns="" xmlns:a16="http://schemas.microsoft.com/office/drawing/2014/main" id="{30F0D509-944A-4B59-965F-CB7A86CC6700}"/>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pic>
        <p:nvPicPr>
          <p:cNvPr id="3076" name="Picture 4" descr="Tænker på alle | Ordsprog og citater, Lykke citater, Tekster">
            <a:extLst>
              <a:ext uri="{FF2B5EF4-FFF2-40B4-BE49-F238E27FC236}">
                <a16:creationId xmlns="" xmlns:a16="http://schemas.microsoft.com/office/drawing/2014/main" id="{1DE7A9B2-E25E-4239-ADA9-9E57A2BD2781}"/>
              </a:ext>
            </a:extLst>
          </p:cNvPr>
          <p:cNvPicPr>
            <a:picLocks noChangeAspect="1" noChangeArrowheads="1"/>
          </p:cNvPicPr>
          <p:nvPr/>
        </p:nvPicPr>
        <p:blipFill rotWithShape="1">
          <a:blip r:embed="rId3" cstate="screen">
            <a:extLst>
              <a:ext uri="{28A0092B-C50C-407E-A947-70E740481C1C}">
                <a14:useLocalDpi xmlns:a14="http://schemas.microsoft.com/office/drawing/2010/main" xmlns="" val="0"/>
              </a:ext>
            </a:extLst>
          </a:blip>
          <a:srcRect/>
          <a:stretch/>
        </p:blipFill>
        <p:spPr bwMode="auto">
          <a:xfrm>
            <a:off x="6360727" y="2650869"/>
            <a:ext cx="2604887" cy="21591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74752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9FAAF29-FDC0-4494-916B-CF983AD55568}"/>
              </a:ext>
            </a:extLst>
          </p:cNvPr>
          <p:cNvSpPr>
            <a:spLocks noGrp="1"/>
          </p:cNvSpPr>
          <p:nvPr>
            <p:ph type="title"/>
          </p:nvPr>
        </p:nvSpPr>
        <p:spPr>
          <a:xfrm>
            <a:off x="628650" y="273843"/>
            <a:ext cx="7886700" cy="979833"/>
          </a:xfrm>
        </p:spPr>
        <p:txBody>
          <a:bodyPr>
            <a:normAutofit/>
          </a:bodyPr>
          <a:lstStyle/>
          <a:p>
            <a:r>
              <a:rPr lang="da-DK" sz="3000" b="1" dirty="0"/>
              <a:t>Venner er ikke bare venner…</a:t>
            </a:r>
          </a:p>
        </p:txBody>
      </p:sp>
      <p:sp>
        <p:nvSpPr>
          <p:cNvPr id="3" name="Pladsholder til indhold 2">
            <a:extLst>
              <a:ext uri="{FF2B5EF4-FFF2-40B4-BE49-F238E27FC236}">
                <a16:creationId xmlns="" xmlns:a16="http://schemas.microsoft.com/office/drawing/2014/main" id="{73206C94-700F-4F0E-BB76-0739B8717A20}"/>
              </a:ext>
            </a:extLst>
          </p:cNvPr>
          <p:cNvSpPr>
            <a:spLocks noGrp="1"/>
          </p:cNvSpPr>
          <p:nvPr>
            <p:ph idx="1"/>
          </p:nvPr>
        </p:nvSpPr>
        <p:spPr>
          <a:xfrm>
            <a:off x="628650" y="1369218"/>
            <a:ext cx="3659538" cy="3227598"/>
          </a:xfrm>
        </p:spPr>
        <p:txBody>
          <a:bodyPr>
            <a:normAutofit/>
          </a:bodyPr>
          <a:lstStyle/>
          <a:p>
            <a:pPr>
              <a:spcBef>
                <a:spcPts val="0"/>
              </a:spcBef>
              <a:spcAft>
                <a:spcPts val="600"/>
              </a:spcAft>
            </a:pPr>
            <a:r>
              <a:rPr lang="da-DK" sz="1800" i="1" dirty="0">
                <a:effectLst/>
                <a:latin typeface="+mj-lt"/>
                <a:ea typeface="SimSun" panose="02010600030101010101" pitchFamily="2" charset="-122"/>
                <a:cs typeface="Times New Roman" panose="02020603050405020304" pitchFamily="18" charset="0"/>
              </a:rPr>
              <a:t>Pernille: Mig og min stjerneveninde, vi spillede </a:t>
            </a:r>
            <a:r>
              <a:rPr lang="da-DK" sz="1800" i="1" dirty="0" err="1">
                <a:effectLst/>
                <a:latin typeface="+mj-lt"/>
                <a:ea typeface="SimSun" panose="02010600030101010101" pitchFamily="2" charset="-122"/>
                <a:cs typeface="Times New Roman" panose="02020603050405020304" pitchFamily="18" charset="0"/>
              </a:rPr>
              <a:t>Roblox</a:t>
            </a:r>
            <a:r>
              <a:rPr lang="da-DK" sz="1800" i="1" dirty="0">
                <a:effectLst/>
                <a:latin typeface="+mj-lt"/>
                <a:ea typeface="SimSun" panose="02010600030101010101" pitchFamily="2" charset="-122"/>
                <a:cs typeface="Times New Roman" panose="02020603050405020304" pitchFamily="18" charset="0"/>
              </a:rPr>
              <a:t> …</a:t>
            </a:r>
            <a:endParaRPr lang="da-DK" sz="1800" dirty="0">
              <a:effectLst/>
              <a:latin typeface="+mj-lt"/>
              <a:ea typeface="SimSun" panose="02010600030101010101" pitchFamily="2" charset="-122"/>
              <a:cs typeface="Times New Roman" panose="02020603050405020304" pitchFamily="18" charset="0"/>
            </a:endParaRPr>
          </a:p>
          <a:p>
            <a:pPr>
              <a:spcBef>
                <a:spcPts val="0"/>
              </a:spcBef>
              <a:spcAft>
                <a:spcPts val="600"/>
              </a:spcAft>
            </a:pPr>
            <a:r>
              <a:rPr lang="da-DK" sz="1800" i="1" dirty="0">
                <a:effectLst/>
                <a:latin typeface="+mj-lt"/>
                <a:ea typeface="SimSun" panose="02010600030101010101" pitchFamily="2" charset="-122"/>
                <a:cs typeface="Times New Roman" panose="02020603050405020304" pitchFamily="18" charset="0"/>
              </a:rPr>
              <a:t>Interviewer: Hvad er stjerneveninde?</a:t>
            </a:r>
            <a:endParaRPr lang="da-DK" sz="1800" dirty="0">
              <a:effectLst/>
              <a:latin typeface="+mj-lt"/>
              <a:ea typeface="SimSun" panose="02010600030101010101" pitchFamily="2" charset="-122"/>
              <a:cs typeface="Times New Roman" panose="02020603050405020304" pitchFamily="18" charset="0"/>
            </a:endParaRPr>
          </a:p>
          <a:p>
            <a:pPr>
              <a:spcBef>
                <a:spcPts val="0"/>
              </a:spcBef>
              <a:spcAft>
                <a:spcPts val="600"/>
              </a:spcAft>
            </a:pPr>
            <a:r>
              <a:rPr lang="da-DK" sz="1800" i="1" dirty="0">
                <a:effectLst/>
                <a:latin typeface="+mj-lt"/>
                <a:ea typeface="SimSun" panose="02010600030101010101" pitchFamily="2" charset="-122"/>
                <a:cs typeface="Times New Roman" panose="02020603050405020304" pitchFamily="18" charset="0"/>
              </a:rPr>
              <a:t>Pernille: En tand under hjerteveninde.</a:t>
            </a:r>
            <a:endParaRPr lang="da-DK" sz="1800" dirty="0">
              <a:effectLst/>
              <a:latin typeface="+mj-lt"/>
              <a:ea typeface="SimSun" panose="02010600030101010101" pitchFamily="2" charset="-122"/>
              <a:cs typeface="Times New Roman" panose="02020603050405020304" pitchFamily="18" charset="0"/>
            </a:endParaRPr>
          </a:p>
          <a:p>
            <a:pPr>
              <a:spcBef>
                <a:spcPts val="0"/>
              </a:spcBef>
            </a:pPr>
            <a:endParaRPr lang="da-DK" sz="1800" dirty="0">
              <a:latin typeface="+mj-lt"/>
            </a:endParaRPr>
          </a:p>
        </p:txBody>
      </p:sp>
      <p:pic>
        <p:nvPicPr>
          <p:cNvPr id="6" name="Billede 5" descr="Et billede, der indeholder person, udendørs, hat&#10;&#10;Automatisk genereret beskrivelse">
            <a:extLst>
              <a:ext uri="{FF2B5EF4-FFF2-40B4-BE49-F238E27FC236}">
                <a16:creationId xmlns="" xmlns:a16="http://schemas.microsoft.com/office/drawing/2014/main" id="{FDF4B0EC-91E5-4537-895C-CF08075C8C01}"/>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r="-4" b="-4"/>
          <a:stretch/>
        </p:blipFill>
        <p:spPr>
          <a:xfrm>
            <a:off x="4855813" y="2025156"/>
            <a:ext cx="3427575" cy="2346863"/>
          </a:xfrm>
          <a:prstGeom prst="rect">
            <a:avLst/>
          </a:prstGeom>
        </p:spPr>
      </p:pic>
      <p:pic>
        <p:nvPicPr>
          <p:cNvPr id="4" name="Billede 3">
            <a:extLst>
              <a:ext uri="{FF2B5EF4-FFF2-40B4-BE49-F238E27FC236}">
                <a16:creationId xmlns="" xmlns:a16="http://schemas.microsoft.com/office/drawing/2014/main" id="{A1901511-D96C-4ADD-BADC-91F60EA79B82}"/>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32238008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A356EC91-904C-4CA9-A46D-4DB2DAD6D36F}"/>
              </a:ext>
            </a:extLst>
          </p:cNvPr>
          <p:cNvSpPr>
            <a:spLocks noGrp="1"/>
          </p:cNvSpPr>
          <p:nvPr>
            <p:ph type="title"/>
          </p:nvPr>
        </p:nvSpPr>
        <p:spPr>
          <a:xfrm>
            <a:off x="429369" y="178904"/>
            <a:ext cx="8263890" cy="1075811"/>
          </a:xfrm>
        </p:spPr>
        <p:txBody>
          <a:bodyPr anchor="b">
            <a:normAutofit/>
          </a:bodyPr>
          <a:lstStyle/>
          <a:p>
            <a:r>
              <a:rPr lang="da-DK" sz="3200" b="1" dirty="0">
                <a:latin typeface="+mn-lt"/>
              </a:rPr>
              <a:t>Bare man ikke er ond ved dem…..</a:t>
            </a:r>
          </a:p>
        </p:txBody>
      </p:sp>
      <p:sp>
        <p:nvSpPr>
          <p:cNvPr id="3" name="Pladsholder til indhold 2">
            <a:extLst>
              <a:ext uri="{FF2B5EF4-FFF2-40B4-BE49-F238E27FC236}">
                <a16:creationId xmlns="" xmlns:a16="http://schemas.microsoft.com/office/drawing/2014/main" id="{E5156338-2B6D-4F0E-80ED-491C5D9F5750}"/>
              </a:ext>
            </a:extLst>
          </p:cNvPr>
          <p:cNvSpPr>
            <a:spLocks noGrp="1"/>
          </p:cNvSpPr>
          <p:nvPr>
            <p:ph idx="1"/>
          </p:nvPr>
        </p:nvSpPr>
        <p:spPr>
          <a:xfrm>
            <a:off x="429369" y="1553487"/>
            <a:ext cx="4878901" cy="3089379"/>
          </a:xfrm>
        </p:spPr>
        <p:txBody>
          <a:bodyPr anchor="t">
            <a:normAutofit/>
          </a:bodyPr>
          <a:lstStyle/>
          <a:p>
            <a:pPr marL="0" indent="0">
              <a:spcAft>
                <a:spcPts val="600"/>
              </a:spcAft>
              <a:buNone/>
            </a:pPr>
            <a:r>
              <a:rPr lang="da-DK" sz="1600" i="1" dirty="0">
                <a:effectLst/>
                <a:ea typeface="SimSun" panose="02010600030101010101" pitchFamily="2" charset="-122"/>
                <a:cs typeface="Times New Roman" panose="02020603050405020304" pitchFamily="18" charset="0"/>
              </a:rPr>
              <a:t>Er I også venner med dem, I går på hold med?</a:t>
            </a:r>
            <a:endParaRPr lang="da-DK" sz="1600" dirty="0">
              <a:effectLst/>
              <a:ea typeface="SimSun" panose="02010600030101010101" pitchFamily="2" charset="-122"/>
              <a:cs typeface="Times New Roman" panose="02020603050405020304" pitchFamily="18" charset="0"/>
            </a:endParaRPr>
          </a:p>
          <a:p>
            <a:pPr marL="0" indent="0">
              <a:spcAft>
                <a:spcPts val="600"/>
              </a:spcAft>
              <a:buNone/>
            </a:pPr>
            <a:r>
              <a:rPr lang="da-DK" sz="1600" i="1" dirty="0">
                <a:effectLst/>
                <a:ea typeface="SimSun" panose="02010600030101010101" pitchFamily="2" charset="-122"/>
                <a:cs typeface="Times New Roman" panose="02020603050405020304" pitchFamily="18" charset="0"/>
              </a:rPr>
              <a:t>Alle: Ja </a:t>
            </a:r>
            <a:endParaRPr lang="da-DK" sz="1600" dirty="0">
              <a:effectLst/>
              <a:ea typeface="SimSun" panose="02010600030101010101" pitchFamily="2" charset="-122"/>
              <a:cs typeface="Times New Roman" panose="02020603050405020304" pitchFamily="18" charset="0"/>
            </a:endParaRPr>
          </a:p>
          <a:p>
            <a:pPr marL="0" indent="0">
              <a:spcAft>
                <a:spcPts val="600"/>
              </a:spcAft>
              <a:buNone/>
            </a:pPr>
            <a:r>
              <a:rPr lang="da-DK" sz="1600" i="1" dirty="0">
                <a:effectLst/>
                <a:ea typeface="SimSun" panose="02010600030101010101" pitchFamily="2" charset="-122"/>
                <a:cs typeface="Times New Roman" panose="02020603050405020304" pitchFamily="18" charset="0"/>
              </a:rPr>
              <a:t>Er det vigtigt, at man er venner med dem fra holdet, eller betyder det ikke så meget? </a:t>
            </a:r>
          </a:p>
          <a:p>
            <a:pPr marL="0" indent="0">
              <a:spcAft>
                <a:spcPts val="600"/>
              </a:spcAft>
              <a:buNone/>
            </a:pPr>
            <a:r>
              <a:rPr lang="da-DK" sz="1600" i="1" dirty="0">
                <a:effectLst/>
                <a:ea typeface="SimSun" panose="02010600030101010101" pitchFamily="2" charset="-122"/>
                <a:cs typeface="Times New Roman" panose="02020603050405020304" pitchFamily="18" charset="0"/>
              </a:rPr>
              <a:t>Molly: Jeg vil sige, det er ret vigtigt. Du behøver jo ikke være sammen med dem hele tiden, bare du ikke kalder dem noget eller er onde mod dem. </a:t>
            </a:r>
            <a:r>
              <a:rPr lang="da-DK" sz="1600" dirty="0">
                <a:effectLst/>
                <a:ea typeface="SimSun" panose="02010600030101010101" pitchFamily="2" charset="-122"/>
                <a:cs typeface="Times New Roman" panose="02020603050405020304" pitchFamily="18" charset="0"/>
              </a:rPr>
              <a:t>(De andre nikker) (Piger, </a:t>
            </a:r>
            <a:r>
              <a:rPr lang="da-DK" sz="1600">
                <a:effectLst/>
                <a:ea typeface="SimSun" panose="02010600030101010101" pitchFamily="2" charset="-122"/>
                <a:cs typeface="Times New Roman" panose="02020603050405020304" pitchFamily="18" charset="0"/>
              </a:rPr>
              <a:t>5 kl.)</a:t>
            </a:r>
            <a:endParaRPr lang="da-DK" sz="1600" dirty="0">
              <a:effectLst/>
              <a:ea typeface="SimSun" panose="02010600030101010101" pitchFamily="2" charset="-122"/>
              <a:cs typeface="Times New Roman" panose="02020603050405020304" pitchFamily="18" charset="0"/>
            </a:endParaRPr>
          </a:p>
          <a:p>
            <a:endParaRPr lang="da-DK" sz="1600" dirty="0"/>
          </a:p>
        </p:txBody>
      </p:sp>
      <p:pic>
        <p:nvPicPr>
          <p:cNvPr id="7" name="Billede 6" descr="Et billede, der indeholder gulv, person, sport&#10;&#10;Automatisk genereret beskrivelse">
            <a:extLst>
              <a:ext uri="{FF2B5EF4-FFF2-40B4-BE49-F238E27FC236}">
                <a16:creationId xmlns="" xmlns:a16="http://schemas.microsoft.com/office/drawing/2014/main" id="{6DDFA846-26D7-461C-97EC-63AEFCEB244B}"/>
              </a:ext>
            </a:extLst>
          </p:cNvPr>
          <p:cNvPicPr>
            <a:picLocks noChangeAspect="1"/>
          </p:cNvPicPr>
          <p:nvPr/>
        </p:nvPicPr>
        <p:blipFill>
          <a:blip r:embed="rId2" cstate="screen">
            <a:extLst>
              <a:ext uri="{28A0092B-C50C-407E-A947-70E740481C1C}">
                <a14:useLocalDpi xmlns:a14="http://schemas.microsoft.com/office/drawing/2010/main" xmlns="" val="0"/>
              </a:ext>
            </a:extLst>
          </a:blip>
          <a:stretch>
            <a:fillRect/>
          </a:stretch>
        </p:blipFill>
        <p:spPr>
          <a:xfrm>
            <a:off x="5308270" y="1638794"/>
            <a:ext cx="3406361" cy="2270907"/>
          </a:xfrm>
          <a:prstGeom prst="rect">
            <a:avLst/>
          </a:prstGeom>
        </p:spPr>
      </p:pic>
      <p:pic>
        <p:nvPicPr>
          <p:cNvPr id="5" name="Billede 4">
            <a:extLst>
              <a:ext uri="{FF2B5EF4-FFF2-40B4-BE49-F238E27FC236}">
                <a16:creationId xmlns="" xmlns:a16="http://schemas.microsoft.com/office/drawing/2014/main" id="{0B50F078-4F41-441E-97D8-7F94FB92B88C}"/>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2673890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89C864F4-B833-4B1C-AA7F-C50D7689C425}"/>
              </a:ext>
            </a:extLst>
          </p:cNvPr>
          <p:cNvSpPr>
            <a:spLocks noGrp="1"/>
          </p:cNvSpPr>
          <p:nvPr>
            <p:ph type="title"/>
          </p:nvPr>
        </p:nvSpPr>
        <p:spPr>
          <a:xfrm>
            <a:off x="678657" y="596645"/>
            <a:ext cx="7866411" cy="893184"/>
          </a:xfrm>
        </p:spPr>
        <p:txBody>
          <a:bodyPr>
            <a:normAutofit/>
          </a:bodyPr>
          <a:lstStyle/>
          <a:p>
            <a:pPr algn="ctr"/>
            <a:r>
              <a:rPr lang="da-DK" sz="3200" b="1" dirty="0">
                <a:latin typeface="+mn-lt"/>
              </a:rPr>
              <a:t>Hvad er en god ven?</a:t>
            </a:r>
          </a:p>
        </p:txBody>
      </p:sp>
      <p:pic>
        <p:nvPicPr>
          <p:cNvPr id="1026" name="Picture 2" descr="Gode venner | Stock foto | Colourbox">
            <a:extLst>
              <a:ext uri="{FF2B5EF4-FFF2-40B4-BE49-F238E27FC236}">
                <a16:creationId xmlns="" xmlns:a16="http://schemas.microsoft.com/office/drawing/2014/main" id="{77EB3691-CFE6-4C96-8509-6B0F6D1752BA}"/>
              </a:ext>
            </a:extLst>
          </p:cNvPr>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827442" y="1812035"/>
            <a:ext cx="3470148" cy="2510028"/>
          </a:xfrm>
          <a:prstGeom prst="rect">
            <a:avLst/>
          </a:prstGeom>
          <a:noFill/>
          <a:ln w="12700">
            <a:noFill/>
          </a:ln>
          <a:extLst>
            <a:ext uri="{909E8E84-426E-40DD-AFC4-6F175D3DCCD1}">
              <a14:hiddenFill xmlns:a14="http://schemas.microsoft.com/office/drawing/2010/main" xmlns="">
                <a:solidFill>
                  <a:srgbClr val="FFFFFF"/>
                </a:solidFill>
              </a14:hiddenFill>
            </a:ext>
          </a:extLst>
        </p:spPr>
      </p:pic>
      <p:sp>
        <p:nvSpPr>
          <p:cNvPr id="3" name="Pladsholder til indhold 2">
            <a:extLst>
              <a:ext uri="{FF2B5EF4-FFF2-40B4-BE49-F238E27FC236}">
                <a16:creationId xmlns="" xmlns:a16="http://schemas.microsoft.com/office/drawing/2014/main" id="{4B6084C0-9425-4D65-87C5-9F9CE05C0E3D}"/>
              </a:ext>
            </a:extLst>
          </p:cNvPr>
          <p:cNvSpPr>
            <a:spLocks noGrp="1"/>
          </p:cNvSpPr>
          <p:nvPr>
            <p:ph idx="1"/>
          </p:nvPr>
        </p:nvSpPr>
        <p:spPr>
          <a:xfrm>
            <a:off x="4785527" y="1671637"/>
            <a:ext cx="3771696" cy="2774752"/>
          </a:xfrm>
        </p:spPr>
        <p:txBody>
          <a:bodyPr anchor="ctr">
            <a:normAutofit/>
          </a:bodyPr>
          <a:lstStyle/>
          <a:p>
            <a:pPr marL="0" indent="0">
              <a:spcAft>
                <a:spcPts val="600"/>
              </a:spcAft>
              <a:buClr>
                <a:srgbClr val="EE2472"/>
              </a:buClr>
              <a:buNone/>
            </a:pPr>
            <a:r>
              <a:rPr lang="da-DK" sz="2000" i="1" dirty="0">
                <a:effectLst/>
                <a:latin typeface="Arial" panose="020B0604020202020204" pitchFamily="34" charset="0"/>
                <a:ea typeface="SimSun" panose="02010600030101010101" pitchFamily="2" charset="-122"/>
                <a:cs typeface="Times New Roman" panose="02020603050405020304" pitchFamily="18" charset="0"/>
              </a:rPr>
              <a:t>Camilla:</a:t>
            </a:r>
            <a:r>
              <a:rPr lang="zh-CN" sz="2000" i="1" dirty="0">
                <a:effectLst/>
                <a:latin typeface="Calibri" panose="020F0502020204030204" pitchFamily="34" charset="0"/>
                <a:ea typeface="Arial" panose="020B0604020202020204" pitchFamily="34" charset="0"/>
                <a:cs typeface="Times New Roman" panose="02020603050405020304" pitchFamily="18" charset="0"/>
              </a:rPr>
              <a:t> Når de gider lytte til </a:t>
            </a:r>
            <a:r>
              <a:rPr lang="da-DK" sz="2000" i="1" dirty="0">
                <a:effectLst/>
                <a:latin typeface="Arial" panose="020B0604020202020204" pitchFamily="34" charset="0"/>
                <a:ea typeface="SimSun" panose="02010600030101010101" pitchFamily="2" charset="-122"/>
                <a:cs typeface="Times New Roman" panose="02020603050405020304" pitchFamily="18" charset="0"/>
              </a:rPr>
              <a:t>é</a:t>
            </a:r>
            <a:r>
              <a:rPr lang="zh-CN" sz="2000" i="1" dirty="0">
                <a:effectLst/>
                <a:latin typeface="Calibri" panose="020F0502020204030204" pitchFamily="34" charset="0"/>
                <a:ea typeface="Arial" panose="020B0604020202020204" pitchFamily="34" charset="0"/>
                <a:cs typeface="Times New Roman" panose="02020603050405020304" pitchFamily="18" charset="0"/>
              </a:rPr>
              <a:t>n</a:t>
            </a:r>
            <a:r>
              <a:rPr lang="da-DK" sz="2000" i="1" dirty="0">
                <a:effectLst/>
                <a:latin typeface="Arial" panose="020B0604020202020204" pitchFamily="34" charset="0"/>
                <a:ea typeface="SimSun" panose="02010600030101010101" pitchFamily="2" charset="-122"/>
                <a:cs typeface="Times New Roman" panose="02020603050405020304" pitchFamily="18" charset="0"/>
              </a:rPr>
              <a:t>,</a:t>
            </a:r>
            <a:r>
              <a:rPr lang="zh-CN" sz="2000" i="1" dirty="0">
                <a:effectLst/>
                <a:latin typeface="Calibri" panose="020F0502020204030204" pitchFamily="34" charset="0"/>
                <a:ea typeface="Arial" panose="020B0604020202020204" pitchFamily="34" charset="0"/>
                <a:cs typeface="Times New Roman" panose="02020603050405020304" pitchFamily="18" charset="0"/>
              </a:rPr>
              <a:t> og de kan hjælpe med ens problemer og altid være der for </a:t>
            </a:r>
            <a:r>
              <a:rPr lang="da-DK" sz="2000" i="1" dirty="0">
                <a:effectLst/>
                <a:latin typeface="Arial" panose="020B0604020202020204" pitchFamily="34" charset="0"/>
                <a:ea typeface="SimSun" panose="02010600030101010101" pitchFamily="2" charset="-122"/>
                <a:cs typeface="Times New Roman" panose="02020603050405020304" pitchFamily="18" charset="0"/>
              </a:rPr>
              <a:t>é</a:t>
            </a:r>
            <a:r>
              <a:rPr lang="zh-CN" sz="2000" i="1" dirty="0">
                <a:effectLst/>
                <a:latin typeface="Calibri" panose="020F0502020204030204" pitchFamily="34" charset="0"/>
                <a:ea typeface="Arial" panose="020B0604020202020204" pitchFamily="34" charset="0"/>
                <a:cs typeface="Times New Roman" panose="02020603050405020304" pitchFamily="18" charset="0"/>
              </a:rPr>
              <a:t>n. </a:t>
            </a:r>
            <a:endParaRPr lang="da-DK" sz="2000" dirty="0">
              <a:effectLst/>
              <a:latin typeface="Calibri" panose="020F0502020204030204" pitchFamily="34" charset="0"/>
              <a:ea typeface="SimSun" panose="02010600030101010101" pitchFamily="2" charset="-122"/>
              <a:cs typeface="Times New Roman" panose="02020603050405020304" pitchFamily="18" charset="0"/>
            </a:endParaRPr>
          </a:p>
          <a:p>
            <a:pPr marL="0" indent="0">
              <a:spcAft>
                <a:spcPts val="600"/>
              </a:spcAft>
              <a:buClr>
                <a:srgbClr val="EE2472"/>
              </a:buClr>
              <a:buNone/>
            </a:pPr>
            <a:r>
              <a:rPr lang="da-DK" sz="2000" i="1" dirty="0">
                <a:effectLst/>
                <a:latin typeface="Arial" panose="020B0604020202020204" pitchFamily="34" charset="0"/>
                <a:ea typeface="SimSun" panose="02010600030101010101" pitchFamily="2" charset="-122"/>
                <a:cs typeface="Times New Roman" panose="02020603050405020304" pitchFamily="18" charset="0"/>
              </a:rPr>
              <a:t>Kasper: </a:t>
            </a:r>
            <a:r>
              <a:rPr lang="zh-CN" sz="2000" i="1" dirty="0">
                <a:effectLst/>
                <a:latin typeface="Calibri" panose="020F0502020204030204" pitchFamily="34" charset="0"/>
                <a:ea typeface="Arial" panose="020B0604020202020204" pitchFamily="34" charset="0"/>
                <a:cs typeface="Times New Roman" panose="02020603050405020304" pitchFamily="18" charset="0"/>
              </a:rPr>
              <a:t>Lidt ligesom </a:t>
            </a:r>
            <a:r>
              <a:rPr lang="da-DK" sz="2000" i="1" dirty="0">
                <a:effectLst/>
                <a:latin typeface="Arial" panose="020B0604020202020204" pitchFamily="34" charset="0"/>
                <a:ea typeface="SimSun" panose="02010600030101010101" pitchFamily="2" charset="-122"/>
                <a:cs typeface="Times New Roman" panose="02020603050405020304" pitchFamily="18" charset="0"/>
              </a:rPr>
              <a:t>Camilla</a:t>
            </a:r>
            <a:r>
              <a:rPr lang="zh-CN" sz="2000" i="1" dirty="0">
                <a:effectLst/>
                <a:latin typeface="Calibri" panose="020F0502020204030204" pitchFamily="34" charset="0"/>
                <a:ea typeface="Arial" panose="020B0604020202020204" pitchFamily="34" charset="0"/>
                <a:cs typeface="Times New Roman" panose="02020603050405020304" pitchFamily="18" charset="0"/>
              </a:rPr>
              <a:t>. Og at man har de samme interesser</a:t>
            </a:r>
            <a:r>
              <a:rPr lang="da-DK" altLang="zh-CN" sz="2000" i="1" dirty="0">
                <a:latin typeface="Calibri" panose="020F0502020204030204" pitchFamily="34" charset="0"/>
                <a:ea typeface="Arial" panose="020B0604020202020204" pitchFamily="34" charset="0"/>
                <a:cs typeface="Times New Roman" panose="02020603050405020304" pitchFamily="18" charset="0"/>
              </a:rPr>
              <a:t> (6.kl)</a:t>
            </a:r>
            <a:endParaRPr lang="da-DK" sz="2000" dirty="0">
              <a:effectLst/>
              <a:latin typeface="Calibri" panose="020F0502020204030204" pitchFamily="34" charset="0"/>
              <a:ea typeface="SimSun" panose="02010600030101010101" pitchFamily="2" charset="-122"/>
              <a:cs typeface="Times New Roman" panose="02020603050405020304" pitchFamily="18" charset="0"/>
            </a:endParaRPr>
          </a:p>
          <a:p>
            <a:pPr>
              <a:buClr>
                <a:srgbClr val="EE2472"/>
              </a:buClr>
            </a:pPr>
            <a:endParaRPr lang="da-DK" sz="1400" dirty="0"/>
          </a:p>
        </p:txBody>
      </p:sp>
      <p:pic>
        <p:nvPicPr>
          <p:cNvPr id="5" name="Billede 4">
            <a:extLst>
              <a:ext uri="{FF2B5EF4-FFF2-40B4-BE49-F238E27FC236}">
                <a16:creationId xmlns="" xmlns:a16="http://schemas.microsoft.com/office/drawing/2014/main" id="{A535E464-18BA-45B6-8AE5-88BF39848692}"/>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10088732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5B708E2-4D37-4982-80AD-410F50F0E675}"/>
              </a:ext>
            </a:extLst>
          </p:cNvPr>
          <p:cNvSpPr>
            <a:spLocks noGrp="1"/>
          </p:cNvSpPr>
          <p:nvPr>
            <p:ph type="title"/>
          </p:nvPr>
        </p:nvSpPr>
        <p:spPr>
          <a:xfrm>
            <a:off x="628650" y="273843"/>
            <a:ext cx="7886700" cy="994173"/>
          </a:xfrm>
        </p:spPr>
        <p:txBody>
          <a:bodyPr>
            <a:normAutofit/>
          </a:bodyPr>
          <a:lstStyle/>
          <a:p>
            <a:r>
              <a:rPr lang="da-DK" sz="3200" b="1"/>
              <a:t>Vennerne fortæller man sådan set alt – bortset fra det man ikke fortæller….</a:t>
            </a:r>
            <a:endParaRPr lang="da-DK" sz="3200" b="1" dirty="0"/>
          </a:p>
        </p:txBody>
      </p:sp>
      <p:sp>
        <p:nvSpPr>
          <p:cNvPr id="3" name="Pladsholder til indhold 2">
            <a:extLst>
              <a:ext uri="{FF2B5EF4-FFF2-40B4-BE49-F238E27FC236}">
                <a16:creationId xmlns="" xmlns:a16="http://schemas.microsoft.com/office/drawing/2014/main" id="{DFC24377-DE75-4A2F-A49C-25A1DB1A0E75}"/>
              </a:ext>
            </a:extLst>
          </p:cNvPr>
          <p:cNvSpPr>
            <a:spLocks noGrp="1"/>
          </p:cNvSpPr>
          <p:nvPr>
            <p:ph idx="1"/>
          </p:nvPr>
        </p:nvSpPr>
        <p:spPr>
          <a:xfrm>
            <a:off x="628650" y="1447038"/>
            <a:ext cx="4274426" cy="3188970"/>
          </a:xfrm>
        </p:spPr>
        <p:txBody>
          <a:bodyPr>
            <a:normAutofit/>
          </a:bodyPr>
          <a:lstStyle/>
          <a:p>
            <a:pPr marL="0" indent="0">
              <a:spcAft>
                <a:spcPts val="600"/>
              </a:spcAft>
              <a:buNone/>
            </a:pPr>
            <a:r>
              <a:rPr lang="zh-CN" sz="1700" i="1" dirty="0">
                <a:effectLst/>
                <a:latin typeface="Calibri" panose="020F0502020204030204" pitchFamily="34" charset="0"/>
                <a:ea typeface="Arial" panose="020B0604020202020204" pitchFamily="34" charset="0"/>
                <a:cs typeface="Times New Roman" panose="02020603050405020304" pitchFamily="18" charset="0"/>
              </a:rPr>
              <a:t>Og er der nog</a:t>
            </a:r>
            <a:r>
              <a:rPr lang="da-DK" sz="1700" i="1" dirty="0">
                <a:effectLst/>
                <a:latin typeface="Arial" panose="020B0604020202020204" pitchFamily="34" charset="0"/>
                <a:ea typeface="SimSun" panose="02010600030101010101" pitchFamily="2" charset="-122"/>
                <a:cs typeface="Times New Roman" panose="02020603050405020304" pitchFamily="18" charset="0"/>
              </a:rPr>
              <a:t>le</a:t>
            </a:r>
            <a:r>
              <a:rPr lang="zh-CN" sz="1700" i="1" dirty="0">
                <a:effectLst/>
                <a:latin typeface="Calibri" panose="020F0502020204030204" pitchFamily="34" charset="0"/>
                <a:ea typeface="Arial" panose="020B0604020202020204" pitchFamily="34" charset="0"/>
                <a:cs typeface="Times New Roman" panose="02020603050405020304" pitchFamily="18" charset="0"/>
              </a:rPr>
              <a:t> ting, som </a:t>
            </a:r>
            <a:r>
              <a:rPr lang="da-DK" sz="1700" i="1" dirty="0">
                <a:effectLst/>
                <a:latin typeface="Arial" panose="020B0604020202020204" pitchFamily="34" charset="0"/>
                <a:ea typeface="SimSun" panose="02010600030101010101" pitchFamily="2" charset="-122"/>
                <a:cs typeface="Times New Roman" panose="02020603050405020304" pitchFamily="18" charset="0"/>
              </a:rPr>
              <a:t>I</a:t>
            </a:r>
            <a:r>
              <a:rPr lang="zh-CN" sz="1700" i="1" dirty="0">
                <a:effectLst/>
                <a:latin typeface="Calibri" panose="020F0502020204030204" pitchFamily="34" charset="0"/>
                <a:ea typeface="Arial" panose="020B0604020202020204" pitchFamily="34" charset="0"/>
                <a:cs typeface="Times New Roman" panose="02020603050405020304" pitchFamily="18" charset="0"/>
              </a:rPr>
              <a:t> tænker, at </a:t>
            </a:r>
            <a:r>
              <a:rPr lang="da-DK" sz="1700" i="1" dirty="0">
                <a:effectLst/>
                <a:latin typeface="Arial" panose="020B0604020202020204" pitchFamily="34" charset="0"/>
                <a:ea typeface="SimSun" panose="02010600030101010101" pitchFamily="2" charset="-122"/>
                <a:cs typeface="Times New Roman" panose="02020603050405020304" pitchFamily="18" charset="0"/>
              </a:rPr>
              <a:t>I</a:t>
            </a:r>
            <a:r>
              <a:rPr lang="zh-CN" sz="1700" i="1" dirty="0">
                <a:effectLst/>
                <a:latin typeface="Calibri" panose="020F0502020204030204" pitchFamily="34" charset="0"/>
                <a:ea typeface="Arial" panose="020B0604020202020204" pitchFamily="34" charset="0"/>
                <a:cs typeface="Times New Roman" panose="02020603050405020304" pitchFamily="18" charset="0"/>
              </a:rPr>
              <a:t> ikke har så meget lyst til at dele med jeres venner?</a:t>
            </a:r>
            <a:endParaRPr lang="da-DK" sz="1700" dirty="0">
              <a:effectLst/>
              <a:latin typeface="Calibri" panose="020F0502020204030204" pitchFamily="34" charset="0"/>
              <a:ea typeface="SimSun" panose="02010600030101010101" pitchFamily="2" charset="-122"/>
              <a:cs typeface="Times New Roman" panose="02020603050405020304" pitchFamily="18" charset="0"/>
            </a:endParaRPr>
          </a:p>
          <a:p>
            <a:pPr marL="0" indent="0">
              <a:spcAft>
                <a:spcPts val="600"/>
              </a:spcAft>
              <a:buNone/>
            </a:pPr>
            <a:r>
              <a:rPr lang="da-DK" sz="1700" i="1" dirty="0">
                <a:effectLst/>
                <a:latin typeface="Arial" panose="020B0604020202020204" pitchFamily="34" charset="0"/>
                <a:ea typeface="SimSun" panose="02010600030101010101" pitchFamily="2" charset="-122"/>
                <a:cs typeface="Times New Roman" panose="02020603050405020304" pitchFamily="18" charset="0"/>
              </a:rPr>
              <a:t>Luna</a:t>
            </a:r>
            <a:r>
              <a:rPr lang="zh-CN" sz="1700" i="1" dirty="0">
                <a:effectLst/>
                <a:latin typeface="Calibri" panose="020F0502020204030204" pitchFamily="34" charset="0"/>
                <a:ea typeface="Arial" panose="020B0604020202020204" pitchFamily="34" charset="0"/>
                <a:cs typeface="Times New Roman" panose="02020603050405020304" pitchFamily="18" charset="0"/>
              </a:rPr>
              <a:t>: Det kommer an på</a:t>
            </a:r>
            <a:r>
              <a:rPr lang="da-DK" sz="1700" i="1" dirty="0">
                <a:effectLst/>
                <a:latin typeface="Arial" panose="020B0604020202020204" pitchFamily="34" charset="0"/>
                <a:ea typeface="SimSun" panose="02010600030101010101" pitchFamily="2" charset="-122"/>
                <a:cs typeface="Times New Roman" panose="02020603050405020304" pitchFamily="18" charset="0"/>
              </a:rPr>
              <a:t>,</a:t>
            </a:r>
            <a:r>
              <a:rPr lang="zh-CN" sz="1700" i="1" dirty="0">
                <a:effectLst/>
                <a:latin typeface="Calibri" panose="020F0502020204030204" pitchFamily="34" charset="0"/>
                <a:ea typeface="Arial" panose="020B0604020202020204" pitchFamily="34" charset="0"/>
                <a:cs typeface="Times New Roman" panose="02020603050405020304" pitchFamily="18" charset="0"/>
              </a:rPr>
              <a:t> om det er mine bedste venner eller nog</a:t>
            </a:r>
            <a:r>
              <a:rPr lang="da-DK" sz="1700" i="1" dirty="0">
                <a:effectLst/>
                <a:latin typeface="Arial" panose="020B0604020202020204" pitchFamily="34" charset="0"/>
                <a:ea typeface="SimSun" panose="02010600030101010101" pitchFamily="2" charset="-122"/>
                <a:cs typeface="Times New Roman" panose="02020603050405020304" pitchFamily="18" charset="0"/>
              </a:rPr>
              <a:t>le</a:t>
            </a:r>
            <a:r>
              <a:rPr lang="zh-CN" sz="1700" i="1" dirty="0">
                <a:effectLst/>
                <a:latin typeface="Calibri" panose="020F0502020204030204" pitchFamily="34" charset="0"/>
                <a:ea typeface="Arial" panose="020B0604020202020204" pitchFamily="34" charset="0"/>
                <a:cs typeface="Times New Roman" panose="02020603050405020304" pitchFamily="18" charset="0"/>
              </a:rPr>
              <a:t> venner</a:t>
            </a:r>
            <a:r>
              <a:rPr lang="da-DK" sz="1700" i="1" dirty="0">
                <a:effectLst/>
                <a:latin typeface="Arial" panose="020B0604020202020204" pitchFamily="34" charset="0"/>
                <a:ea typeface="SimSun" panose="02010600030101010101" pitchFamily="2" charset="-122"/>
                <a:cs typeface="Times New Roman" panose="02020603050405020304" pitchFamily="18" charset="0"/>
              </a:rPr>
              <a:t>,</a:t>
            </a:r>
            <a:r>
              <a:rPr lang="zh-CN" sz="1700" i="1" dirty="0">
                <a:effectLst/>
                <a:latin typeface="Calibri" panose="020F0502020204030204" pitchFamily="34" charset="0"/>
                <a:ea typeface="Arial" panose="020B0604020202020204" pitchFamily="34" charset="0"/>
                <a:cs typeface="Times New Roman" panose="02020603050405020304" pitchFamily="18" charset="0"/>
              </a:rPr>
              <a:t> jeg er tæt med, eller nogle</a:t>
            </a:r>
            <a:r>
              <a:rPr lang="da-DK" sz="1700" i="1" dirty="0">
                <a:effectLst/>
                <a:latin typeface="Arial" panose="020B0604020202020204" pitchFamily="34" charset="0"/>
                <a:ea typeface="SimSun" panose="02010600030101010101" pitchFamily="2" charset="-122"/>
                <a:cs typeface="Times New Roman" panose="02020603050405020304" pitchFamily="18" charset="0"/>
              </a:rPr>
              <a:t>,</a:t>
            </a:r>
            <a:r>
              <a:rPr lang="zh-CN" sz="1700" i="1" dirty="0">
                <a:effectLst/>
                <a:latin typeface="Calibri" panose="020F0502020204030204" pitchFamily="34" charset="0"/>
                <a:ea typeface="Arial" panose="020B0604020202020204" pitchFamily="34" charset="0"/>
                <a:cs typeface="Times New Roman" panose="02020603050405020304" pitchFamily="18" charset="0"/>
              </a:rPr>
              <a:t> jeg ikke er så tæt med.</a:t>
            </a:r>
            <a:endParaRPr lang="da-DK" sz="1700" dirty="0">
              <a:effectLst/>
              <a:latin typeface="Calibri" panose="020F0502020204030204" pitchFamily="34" charset="0"/>
              <a:ea typeface="SimSun" panose="02010600030101010101" pitchFamily="2" charset="-122"/>
              <a:cs typeface="Times New Roman" panose="02020603050405020304" pitchFamily="18" charset="0"/>
            </a:endParaRPr>
          </a:p>
          <a:p>
            <a:pPr marL="0" indent="0">
              <a:spcAft>
                <a:spcPts val="600"/>
              </a:spcAft>
              <a:buNone/>
            </a:pPr>
            <a:r>
              <a:rPr lang="zh-CN" sz="1700" i="1" dirty="0">
                <a:effectLst/>
                <a:latin typeface="Calibri" panose="020F0502020204030204" pitchFamily="34" charset="0"/>
                <a:ea typeface="Arial" panose="020B0604020202020204" pitchFamily="34" charset="0"/>
                <a:cs typeface="Times New Roman" panose="02020603050405020304" pitchFamily="18" charset="0"/>
              </a:rPr>
              <a:t>Og dine bedste venner, ville du føle, at du kunne </a:t>
            </a:r>
            <a:r>
              <a:rPr lang="da-DK" sz="1700" i="1" dirty="0">
                <a:effectLst/>
                <a:latin typeface="Arial" panose="020B0604020202020204" pitchFamily="34" charset="0"/>
                <a:ea typeface="SimSun" panose="02010600030101010101" pitchFamily="2" charset="-122"/>
                <a:cs typeface="Times New Roman" panose="02020603050405020304" pitchFamily="18" charset="0"/>
              </a:rPr>
              <a:t>snakke med dem om alting</a:t>
            </a:r>
            <a:r>
              <a:rPr lang="zh-CN" sz="1700" i="1" dirty="0">
                <a:effectLst/>
                <a:latin typeface="Calibri" panose="020F0502020204030204" pitchFamily="34" charset="0"/>
                <a:ea typeface="Arial" panose="020B0604020202020204" pitchFamily="34" charset="0"/>
                <a:cs typeface="Times New Roman" panose="02020603050405020304" pitchFamily="18" charset="0"/>
              </a:rPr>
              <a:t>?</a:t>
            </a:r>
            <a:endParaRPr lang="da-DK" sz="1700" dirty="0">
              <a:effectLst/>
              <a:latin typeface="Calibri" panose="020F0502020204030204" pitchFamily="34" charset="0"/>
              <a:ea typeface="SimSun" panose="02010600030101010101" pitchFamily="2" charset="-122"/>
              <a:cs typeface="Times New Roman" panose="02020603050405020304" pitchFamily="18" charset="0"/>
            </a:endParaRPr>
          </a:p>
          <a:p>
            <a:pPr marL="0" indent="0">
              <a:spcAft>
                <a:spcPts val="600"/>
              </a:spcAft>
              <a:buNone/>
            </a:pPr>
            <a:r>
              <a:rPr lang="da-DK" sz="1700" i="1" dirty="0">
                <a:effectLst/>
                <a:latin typeface="Arial" panose="020B0604020202020204" pitchFamily="34" charset="0"/>
                <a:ea typeface="SimSun" panose="02010600030101010101" pitchFamily="2" charset="-122"/>
                <a:cs typeface="Times New Roman" panose="02020603050405020304" pitchFamily="18" charset="0"/>
              </a:rPr>
              <a:t>Luna</a:t>
            </a:r>
            <a:r>
              <a:rPr lang="zh-CN" sz="1700" i="1" dirty="0">
                <a:effectLst/>
                <a:latin typeface="Calibri" panose="020F0502020204030204" pitchFamily="34" charset="0"/>
                <a:ea typeface="Arial" panose="020B0604020202020204" pitchFamily="34" charset="0"/>
                <a:cs typeface="Times New Roman" panose="02020603050405020304" pitchFamily="18" charset="0"/>
              </a:rPr>
              <a:t>: Ja, dem fortæller jeg sådan set alt. </a:t>
            </a:r>
            <a:r>
              <a:rPr lang="da-DK" altLang="zh-CN" sz="1700" i="1" dirty="0">
                <a:effectLst/>
                <a:latin typeface="Calibri" panose="020F0502020204030204" pitchFamily="34" charset="0"/>
                <a:ea typeface="Arial" panose="020B0604020202020204" pitchFamily="34" charset="0"/>
                <a:cs typeface="Times New Roman" panose="02020603050405020304" pitchFamily="18" charset="0"/>
              </a:rPr>
              <a:t>(Piger, 6. kl.)</a:t>
            </a:r>
            <a:endParaRPr lang="da-DK" sz="1700" dirty="0">
              <a:effectLst/>
              <a:latin typeface="Calibri" panose="020F0502020204030204" pitchFamily="34" charset="0"/>
              <a:ea typeface="SimSun" panose="02010600030101010101" pitchFamily="2" charset="-122"/>
              <a:cs typeface="Times New Roman" panose="02020603050405020304" pitchFamily="18" charset="0"/>
            </a:endParaRPr>
          </a:p>
          <a:p>
            <a:endParaRPr lang="da-DK" sz="1700" dirty="0"/>
          </a:p>
        </p:txBody>
      </p:sp>
      <p:pic>
        <p:nvPicPr>
          <p:cNvPr id="8" name="Billede 7">
            <a:extLst>
              <a:ext uri="{FF2B5EF4-FFF2-40B4-BE49-F238E27FC236}">
                <a16:creationId xmlns="" xmlns:a16="http://schemas.microsoft.com/office/drawing/2014/main" id="{E4AABE86-0BF9-4D49-982F-37704050281E}"/>
              </a:ext>
            </a:extLst>
          </p:cNvPr>
          <p:cNvPicPr>
            <a:picLocks noChangeAspect="1"/>
          </p:cNvPicPr>
          <p:nvPr/>
        </p:nvPicPr>
        <p:blipFill>
          <a:blip r:embed="rId2" cstate="screen">
            <a:extLst>
              <a:ext uri="{28A0092B-C50C-407E-A947-70E740481C1C}">
                <a14:useLocalDpi xmlns:a14="http://schemas.microsoft.com/office/drawing/2010/main" xmlns="" val="0"/>
              </a:ext>
            </a:extLst>
          </a:blip>
          <a:stretch>
            <a:fillRect/>
          </a:stretch>
        </p:blipFill>
        <p:spPr>
          <a:xfrm>
            <a:off x="5628929" y="1365553"/>
            <a:ext cx="2788560" cy="2925690"/>
          </a:xfrm>
          <a:prstGeom prst="rect">
            <a:avLst/>
          </a:prstGeom>
        </p:spPr>
      </p:pic>
      <p:pic>
        <p:nvPicPr>
          <p:cNvPr id="5" name="Billede 4">
            <a:extLst>
              <a:ext uri="{FF2B5EF4-FFF2-40B4-BE49-F238E27FC236}">
                <a16:creationId xmlns="" xmlns:a16="http://schemas.microsoft.com/office/drawing/2014/main" id="{81F72385-25A7-4414-ABC2-0D1324C0E5E1}"/>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16552789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FDD6AFF0-2525-4164-9E1E-A1BFAEFB2CEC}"/>
              </a:ext>
            </a:extLst>
          </p:cNvPr>
          <p:cNvSpPr>
            <a:spLocks noGrp="1"/>
          </p:cNvSpPr>
          <p:nvPr>
            <p:ph type="title"/>
          </p:nvPr>
        </p:nvSpPr>
        <p:spPr>
          <a:xfrm>
            <a:off x="630936" y="411480"/>
            <a:ext cx="2700645" cy="4073652"/>
          </a:xfrm>
        </p:spPr>
        <p:txBody>
          <a:bodyPr>
            <a:normAutofit/>
          </a:bodyPr>
          <a:lstStyle/>
          <a:p>
            <a:r>
              <a:rPr lang="da-DK" sz="2600"/>
              <a:t>Der er sket lidt i drengegruppen….</a:t>
            </a:r>
          </a:p>
        </p:txBody>
      </p:sp>
      <p:sp>
        <p:nvSpPr>
          <p:cNvPr id="3" name="Pladsholder til indhold 2">
            <a:extLst>
              <a:ext uri="{FF2B5EF4-FFF2-40B4-BE49-F238E27FC236}">
                <a16:creationId xmlns="" xmlns:a16="http://schemas.microsoft.com/office/drawing/2014/main" id="{203907DE-DB08-4CA8-9E82-212F99053A9D}"/>
              </a:ext>
            </a:extLst>
          </p:cNvPr>
          <p:cNvSpPr>
            <a:spLocks noGrp="1"/>
          </p:cNvSpPr>
          <p:nvPr>
            <p:ph idx="1"/>
          </p:nvPr>
        </p:nvSpPr>
        <p:spPr>
          <a:xfrm>
            <a:off x="3844813" y="414068"/>
            <a:ext cx="4668251" cy="4073652"/>
          </a:xfrm>
        </p:spPr>
        <p:txBody>
          <a:bodyPr anchor="ctr">
            <a:normAutofit/>
          </a:bodyPr>
          <a:lstStyle/>
          <a:p>
            <a:pPr>
              <a:spcAft>
                <a:spcPts val="600"/>
              </a:spcAft>
            </a:pPr>
            <a:r>
              <a:rPr lang="da-DK" sz="1700" dirty="0">
                <a:effectLst/>
                <a:latin typeface="Arial" panose="020B0604020202020204" pitchFamily="34" charset="0"/>
                <a:ea typeface="Yu Gothic Light" panose="020B0300000000000000" pitchFamily="34" charset="-128"/>
                <a:cs typeface="Times New Roman" panose="02020603050405020304" pitchFamily="18" charset="0"/>
              </a:rPr>
              <a:t>Fra 2002 til 2018 steg andelen af drenge, som var fortrolige med deres bedste ven, fra </a:t>
            </a:r>
            <a:r>
              <a:rPr lang="da-DK" sz="1700" dirty="0">
                <a:solidFill>
                  <a:schemeClr val="accent2"/>
                </a:solidFill>
                <a:effectLst/>
                <a:latin typeface="Arial" panose="020B0604020202020204" pitchFamily="34" charset="0"/>
                <a:ea typeface="Yu Gothic Light" panose="020B0300000000000000" pitchFamily="34" charset="-128"/>
                <a:cs typeface="Times New Roman" panose="02020603050405020304" pitchFamily="18" charset="0"/>
              </a:rPr>
              <a:t>68% til 76%. </a:t>
            </a:r>
            <a:r>
              <a:rPr lang="da-DK" sz="1700" dirty="0">
                <a:effectLst/>
                <a:latin typeface="Arial" panose="020B0604020202020204" pitchFamily="34" charset="0"/>
                <a:ea typeface="Yu Gothic Light" panose="020B0300000000000000" pitchFamily="34" charset="-128"/>
                <a:cs typeface="Times New Roman" panose="02020603050405020304" pitchFamily="18" charset="0"/>
              </a:rPr>
              <a:t>For pigerne var andelen nærmest uforandret og var kun steget fra 81% til 82% i samme periode (Rasmussen m.fl. 2019).</a:t>
            </a:r>
            <a:endParaRPr lang="da-DK" sz="1700" dirty="0">
              <a:effectLst/>
              <a:latin typeface="Calibri" panose="020F0502020204030204" pitchFamily="34" charset="0"/>
              <a:ea typeface="SimSun" panose="02010600030101010101" pitchFamily="2" charset="-122"/>
              <a:cs typeface="Times New Roman" panose="02020603050405020304" pitchFamily="18" charset="0"/>
            </a:endParaRPr>
          </a:p>
          <a:p>
            <a:pPr>
              <a:spcAft>
                <a:spcPts val="600"/>
              </a:spcAft>
            </a:pPr>
            <a:r>
              <a:rPr lang="da-DK" sz="1700" dirty="0">
                <a:effectLst/>
                <a:latin typeface="Arial" panose="020B0604020202020204" pitchFamily="34" charset="0"/>
                <a:ea typeface="Yu Gothic Light" panose="020B0300000000000000" pitchFamily="34" charset="-128"/>
                <a:cs typeface="Times New Roman" panose="02020603050405020304" pitchFamily="18" charset="0"/>
              </a:rPr>
              <a:t>For både piger og drenge er </a:t>
            </a:r>
            <a:r>
              <a:rPr lang="da-DK" sz="1700" dirty="0">
                <a:latin typeface="Arial" panose="020B0604020202020204" pitchFamily="34" charset="0"/>
                <a:ea typeface="Yu Gothic Light" panose="020B0300000000000000" pitchFamily="34" charset="-128"/>
                <a:cs typeface="Times New Roman" panose="02020603050405020304" pitchFamily="18" charset="0"/>
              </a:rPr>
              <a:t>fortroligheden</a:t>
            </a:r>
            <a:r>
              <a:rPr lang="da-DK" sz="1700" dirty="0">
                <a:effectLst/>
                <a:latin typeface="Arial" panose="020B0604020202020204" pitchFamily="34" charset="0"/>
                <a:ea typeface="Yu Gothic Light" panose="020B0300000000000000" pitchFamily="34" charset="-128"/>
                <a:cs typeface="Times New Roman" panose="02020603050405020304" pitchFamily="18" charset="0"/>
              </a:rPr>
              <a:t> til venner af det modsatte køn væsentlig lavere end til venner af det samme køn, og dette gælder især pigerne (Rasmussen m.fl. 2019) </a:t>
            </a:r>
          </a:p>
          <a:p>
            <a:pPr>
              <a:spcAft>
                <a:spcPts val="600"/>
              </a:spcAft>
            </a:pPr>
            <a:r>
              <a:rPr lang="da-DK" sz="1700" dirty="0">
                <a:effectLst/>
                <a:latin typeface="Arial" panose="020B0604020202020204" pitchFamily="34" charset="0"/>
                <a:ea typeface="Yu Gothic Light" panose="020B0300000000000000" pitchFamily="34" charset="-128"/>
                <a:cs typeface="Times New Roman" panose="02020603050405020304" pitchFamily="18" charset="0"/>
              </a:rPr>
              <a:t>En af årsagerne til den manglende fortrolighed er formodentligt, at meget samvær i dag er kønsopdelt.</a:t>
            </a:r>
            <a:endParaRPr lang="da-DK" sz="1700" dirty="0">
              <a:effectLst/>
              <a:latin typeface="Calibri" panose="020F0502020204030204" pitchFamily="34" charset="0"/>
              <a:ea typeface="SimSun" panose="02010600030101010101" pitchFamily="2" charset="-122"/>
              <a:cs typeface="Times New Roman" panose="02020603050405020304" pitchFamily="18" charset="0"/>
            </a:endParaRPr>
          </a:p>
          <a:p>
            <a:endParaRPr lang="da-DK" sz="1700" dirty="0"/>
          </a:p>
        </p:txBody>
      </p:sp>
      <p:pic>
        <p:nvPicPr>
          <p:cNvPr id="4" name="Billede 3">
            <a:extLst>
              <a:ext uri="{FF2B5EF4-FFF2-40B4-BE49-F238E27FC236}">
                <a16:creationId xmlns="" xmlns:a16="http://schemas.microsoft.com/office/drawing/2014/main" id="{0E33B2D6-FFE6-4BBF-B66A-88681BE7643E}"/>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3076263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yheder og seneste nyt fra Berlingske - Berlingske.dk">
            <a:extLst>
              <a:ext uri="{FF2B5EF4-FFF2-40B4-BE49-F238E27FC236}">
                <a16:creationId xmlns="" xmlns:a16="http://schemas.microsoft.com/office/drawing/2014/main" id="{4D923AFA-002A-4F0F-A9A6-5DCB2172B1E1}"/>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xmlns="" val="0"/>
              </a:ext>
            </a:extLst>
          </a:blip>
          <a:srcRect/>
          <a:stretch>
            <a:fillRect/>
          </a:stretch>
        </p:blipFill>
        <p:spPr bwMode="auto">
          <a:xfrm>
            <a:off x="2265321" y="1085532"/>
            <a:ext cx="3881038" cy="261260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el 1">
            <a:extLst>
              <a:ext uri="{FF2B5EF4-FFF2-40B4-BE49-F238E27FC236}">
                <a16:creationId xmlns="" xmlns:a16="http://schemas.microsoft.com/office/drawing/2014/main" id="{EA97B67B-A5EF-4357-97F2-07F6F6A6D703}"/>
              </a:ext>
            </a:extLst>
          </p:cNvPr>
          <p:cNvSpPr txBox="1">
            <a:spLocks/>
          </p:cNvSpPr>
          <p:nvPr/>
        </p:nvSpPr>
        <p:spPr>
          <a:xfrm>
            <a:off x="628650" y="4358734"/>
            <a:ext cx="5441737" cy="4571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da-DK" sz="2000" dirty="0"/>
          </a:p>
          <a:p>
            <a:pPr algn="ctr"/>
            <a:r>
              <a:rPr lang="da-DK" sz="2000" dirty="0"/>
              <a:t>Men nogle ting har alligevel ændret sig…</a:t>
            </a:r>
          </a:p>
          <a:p>
            <a:endParaRPr lang="da-DK" sz="2000" dirty="0"/>
          </a:p>
          <a:p>
            <a:endParaRPr lang="da-DK" sz="2000" dirty="0"/>
          </a:p>
          <a:p>
            <a:r>
              <a:rPr lang="da-DK" sz="2000" dirty="0"/>
              <a:t> </a:t>
            </a:r>
          </a:p>
        </p:txBody>
      </p:sp>
      <p:pic>
        <p:nvPicPr>
          <p:cNvPr id="6" name="Billede 5">
            <a:extLst>
              <a:ext uri="{FF2B5EF4-FFF2-40B4-BE49-F238E27FC236}">
                <a16:creationId xmlns="" xmlns:a16="http://schemas.microsoft.com/office/drawing/2014/main" id="{7FD95740-BAA2-41BB-BD39-95B32E4E3FF2}"/>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
        <p:nvSpPr>
          <p:cNvPr id="7" name="Titel 1">
            <a:extLst>
              <a:ext uri="{FF2B5EF4-FFF2-40B4-BE49-F238E27FC236}">
                <a16:creationId xmlns="" xmlns:a16="http://schemas.microsoft.com/office/drawing/2014/main" id="{A7343804-C571-483B-A624-D23A02B1052F}"/>
              </a:ext>
            </a:extLst>
          </p:cNvPr>
          <p:cNvSpPr>
            <a:spLocks noGrp="1"/>
          </p:cNvSpPr>
          <p:nvPr>
            <p:ph type="title"/>
          </p:nvPr>
        </p:nvSpPr>
        <p:spPr>
          <a:xfrm>
            <a:off x="628650" y="274638"/>
            <a:ext cx="7886700" cy="993775"/>
          </a:xfrm>
        </p:spPr>
        <p:txBody>
          <a:bodyPr/>
          <a:lstStyle/>
          <a:p>
            <a:r>
              <a:rPr lang="da-DK" b="1" dirty="0"/>
              <a:t>Det har altid været svært at være 11 år…</a:t>
            </a:r>
          </a:p>
        </p:txBody>
      </p:sp>
    </p:spTree>
    <p:extLst>
      <p:ext uri="{BB962C8B-B14F-4D97-AF65-F5344CB8AC3E}">
        <p14:creationId xmlns:p14="http://schemas.microsoft.com/office/powerpoint/2010/main" xmlns="" val="3001813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EC3360AD-85C0-459B-BF35-354D6919A8B9}"/>
              </a:ext>
            </a:extLst>
          </p:cNvPr>
          <p:cNvSpPr>
            <a:spLocks noGrp="1"/>
          </p:cNvSpPr>
          <p:nvPr>
            <p:ph type="title"/>
          </p:nvPr>
        </p:nvSpPr>
        <p:spPr>
          <a:xfrm>
            <a:off x="580056" y="744070"/>
            <a:ext cx="2712684" cy="2096370"/>
          </a:xfrm>
          <a:prstGeom prst="rect">
            <a:avLst/>
          </a:prstGeom>
        </p:spPr>
        <p:txBody>
          <a:bodyPr vert="horz" lIns="91440" tIns="45720" rIns="91440" bIns="45720" rtlCol="0" anchor="b">
            <a:normAutofit/>
          </a:bodyPr>
          <a:lstStyle/>
          <a:p>
            <a:pPr algn="ctr" defTabSz="914400"/>
            <a:r>
              <a:rPr lang="en-US" kern="1200">
                <a:solidFill>
                  <a:schemeClr val="tx1"/>
                </a:solidFill>
                <a:latin typeface="+mj-lt"/>
                <a:ea typeface="+mj-ea"/>
                <a:cs typeface="+mj-cs"/>
              </a:rPr>
              <a:t>Jeg voksede op med dem her……</a:t>
            </a:r>
          </a:p>
        </p:txBody>
      </p:sp>
      <p:pic>
        <p:nvPicPr>
          <p:cNvPr id="5" name="Pladsholder til indhold 4" descr="Et billede, der indeholder indendørs, sidder, bord, clipart&#10;&#10;Automatisk oprettet beskrivelse">
            <a:extLst>
              <a:ext uri="{FF2B5EF4-FFF2-40B4-BE49-F238E27FC236}">
                <a16:creationId xmlns="" xmlns:a16="http://schemas.microsoft.com/office/drawing/2014/main" id="{84140A81-CA3F-4BA3-BEC0-C379B887878C}"/>
              </a:ext>
            </a:extLst>
          </p:cNvPr>
          <p:cNvPicPr>
            <a:picLocks noGrp="1" noChangeAspect="1"/>
          </p:cNvPicPr>
          <p:nvPr>
            <p:ph idx="1"/>
          </p:nvPr>
        </p:nvPicPr>
        <p:blipFill rotWithShape="1">
          <a:blip r:embed="rId3" cstate="screen">
            <a:extLst>
              <a:ext uri="{28A0092B-C50C-407E-A947-70E740481C1C}">
                <a14:useLocalDpi xmlns:a14="http://schemas.microsoft.com/office/drawing/2010/main" xmlns="" val="0"/>
              </a:ext>
            </a:extLst>
          </a:blip>
          <a:srcRect/>
          <a:stretch/>
        </p:blipFill>
        <p:spPr>
          <a:xfrm>
            <a:off x="4106174" y="717766"/>
            <a:ext cx="4597126" cy="3685065"/>
          </a:xfrm>
          <a:prstGeom prst="rect">
            <a:avLst/>
          </a:prstGeom>
        </p:spPr>
      </p:pic>
      <p:pic>
        <p:nvPicPr>
          <p:cNvPr id="4" name="Billede 3">
            <a:extLst>
              <a:ext uri="{FF2B5EF4-FFF2-40B4-BE49-F238E27FC236}">
                <a16:creationId xmlns="" xmlns:a16="http://schemas.microsoft.com/office/drawing/2014/main" id="{E17C2E29-184B-464F-9B60-1BF00FD0BE6D}"/>
              </a:ext>
            </a:extLst>
          </p:cNvPr>
          <p:cNvPicPr>
            <a:picLocks noChangeAspect="1"/>
          </p:cNvPicPr>
          <p:nvPr/>
        </p:nvPicPr>
        <p:blipFill rotWithShape="1">
          <a:blip r:embed="rId4"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1212939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96918796-2918-40D6-BE3A-4600C47FCD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88814"/>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ladsholder til indhold 4" descr="Et billede, der indeholder person, poserer, gruppe, stående&#10;&#10;Automatisk genereret beskrivelse">
            <a:extLst>
              <a:ext uri="{FF2B5EF4-FFF2-40B4-BE49-F238E27FC236}">
                <a16:creationId xmlns="" xmlns:a16="http://schemas.microsoft.com/office/drawing/2014/main" id="{8272C334-DCCA-4B16-B708-EFDE683EC1C6}"/>
              </a:ext>
            </a:extLst>
          </p:cNvPr>
          <p:cNvPicPr>
            <a:picLocks noGrp="1" noChangeAspect="1"/>
          </p:cNvPicPr>
          <p:nvPr>
            <p:ph idx="1"/>
          </p:nvPr>
        </p:nvPicPr>
        <p:blipFill>
          <a:blip r:embed="rId3" cstate="screen">
            <a:extLst>
              <a:ext uri="{28A0092B-C50C-407E-A947-70E740481C1C}">
                <a14:useLocalDpi xmlns:a14="http://schemas.microsoft.com/office/drawing/2010/main" xmlns="" val="0"/>
              </a:ext>
            </a:extLst>
          </a:blip>
          <a:stretch>
            <a:fillRect/>
          </a:stretch>
        </p:blipFill>
        <p:spPr>
          <a:xfrm>
            <a:off x="4702628" y="1647065"/>
            <a:ext cx="3657600" cy="2592388"/>
          </a:xfrm>
        </p:spPr>
      </p:pic>
      <p:sp>
        <p:nvSpPr>
          <p:cNvPr id="2" name="Titel 1">
            <a:extLst>
              <a:ext uri="{FF2B5EF4-FFF2-40B4-BE49-F238E27FC236}">
                <a16:creationId xmlns="" xmlns:a16="http://schemas.microsoft.com/office/drawing/2014/main" id="{181ACF12-0CED-4BD2-A61B-7ADA030D8C33}"/>
              </a:ext>
            </a:extLst>
          </p:cNvPr>
          <p:cNvSpPr>
            <a:spLocks noGrp="1"/>
          </p:cNvSpPr>
          <p:nvPr>
            <p:ph type="title"/>
          </p:nvPr>
        </p:nvSpPr>
        <p:spPr>
          <a:xfrm>
            <a:off x="628650" y="504560"/>
            <a:ext cx="7886700" cy="536667"/>
          </a:xfrm>
        </p:spPr>
        <p:txBody>
          <a:bodyPr>
            <a:normAutofit/>
          </a:bodyPr>
          <a:lstStyle/>
          <a:p>
            <a:pPr algn="ctr"/>
            <a:r>
              <a:rPr lang="da-DK" sz="2400" dirty="0">
                <a:solidFill>
                  <a:schemeClr val="bg1"/>
                </a:solidFill>
              </a:rPr>
              <a:t>5. klasse i 1990’erne – og i 2020erne…..</a:t>
            </a:r>
          </a:p>
        </p:txBody>
      </p:sp>
      <p:pic>
        <p:nvPicPr>
          <p:cNvPr id="3" name="Billede 2">
            <a:extLst>
              <a:ext uri="{FF2B5EF4-FFF2-40B4-BE49-F238E27FC236}">
                <a16:creationId xmlns="" xmlns:a16="http://schemas.microsoft.com/office/drawing/2014/main" id="{2FB2D3B4-921F-469F-92E1-16E3ED0F4085}"/>
              </a:ext>
            </a:extLst>
          </p:cNvPr>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848515" y="1647065"/>
            <a:ext cx="3600541" cy="2592389"/>
          </a:xfrm>
          <a:prstGeom prst="rect">
            <a:avLst/>
          </a:prstGeom>
        </p:spPr>
      </p:pic>
      <p:pic>
        <p:nvPicPr>
          <p:cNvPr id="6" name="Billede 5">
            <a:extLst>
              <a:ext uri="{FF2B5EF4-FFF2-40B4-BE49-F238E27FC236}">
                <a16:creationId xmlns="" xmlns:a16="http://schemas.microsoft.com/office/drawing/2014/main" id="{D49997A0-75EF-46DB-A22E-327FA2F6D9A7}"/>
              </a:ext>
            </a:extLst>
          </p:cNvPr>
          <p:cNvPicPr>
            <a:picLocks noChangeAspect="1"/>
          </p:cNvPicPr>
          <p:nvPr/>
        </p:nvPicPr>
        <p:blipFill rotWithShape="1">
          <a:blip r:embed="rId5"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16438644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05221" y="1047216"/>
            <a:ext cx="3501193" cy="994173"/>
          </a:xfrm>
        </p:spPr>
        <p:txBody>
          <a:bodyPr vert="horz" lIns="91440" tIns="45720" rIns="91440" bIns="45720" rtlCol="0" anchor="ctr">
            <a:normAutofit/>
          </a:bodyPr>
          <a:lstStyle/>
          <a:p>
            <a:pPr defTabSz="914400"/>
            <a:endParaRPr lang="en-US" sz="4400" kern="1200">
              <a:solidFill>
                <a:schemeClr val="tx1"/>
              </a:solidFill>
              <a:latin typeface="+mj-lt"/>
              <a:ea typeface="+mj-ea"/>
              <a:cs typeface="+mj-cs"/>
            </a:endParaRPr>
          </a:p>
        </p:txBody>
      </p:sp>
      <p:pic>
        <p:nvPicPr>
          <p:cNvPr id="4" name="Picture 4" descr="Nye dokumenter afslører: Cristiano Ronaldo brugte flere skattely ..."/>
          <p:cNvPicPr>
            <a:picLocks noGrp="1" noChangeAspect="1" noChangeArrowheads="1"/>
          </p:cNvPicPr>
          <p:nvPr>
            <p:ph idx="1"/>
          </p:nvPr>
        </p:nvPicPr>
        <p:blipFill rotWithShape="1">
          <a:blip r:embed="rId2" cstate="screen">
            <a:extLst>
              <a:ext uri="{28A0092B-C50C-407E-A947-70E740481C1C}">
                <a14:useLocalDpi xmlns:a14="http://schemas.microsoft.com/office/drawing/2010/main" xmlns="" val="0"/>
              </a:ext>
            </a:extLst>
          </a:blip>
          <a:srcRect b="-4"/>
          <a:stretch/>
        </p:blipFill>
        <p:spPr bwMode="auto">
          <a:xfrm>
            <a:off x="2669341" y="1995945"/>
            <a:ext cx="2091690" cy="209169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xmlns="">
                <a:solidFill>
                  <a:srgbClr val="FFFFFF"/>
                </a:solidFill>
              </a14:hiddenFill>
            </a:ext>
          </a:extLst>
        </p:spPr>
      </p:pic>
      <p:pic>
        <p:nvPicPr>
          <p:cNvPr id="1026" name="Picture 2" descr="Eldinas ansigt gik viralt i udlandet, fordi hun lod håret gro | TV 2 Lorry">
            <a:extLst>
              <a:ext uri="{FF2B5EF4-FFF2-40B4-BE49-F238E27FC236}">
                <a16:creationId xmlns="" xmlns:a16="http://schemas.microsoft.com/office/drawing/2014/main" id="{FF0C8A09-CF64-4452-9800-1A7875BEF826}"/>
              </a:ext>
            </a:extLst>
          </p:cNvPr>
          <p:cNvPicPr>
            <a:picLocks noChangeAspect="1" noChangeArrowheads="1"/>
          </p:cNvPicPr>
          <p:nvPr/>
        </p:nvPicPr>
        <p:blipFill rotWithShape="1">
          <a:blip r:embed="rId3" cstate="screen">
            <a:extLst>
              <a:ext uri="{28A0092B-C50C-407E-A947-70E740481C1C}">
                <a14:useLocalDpi xmlns:a14="http://schemas.microsoft.com/office/drawing/2010/main" xmlns="" val="0"/>
              </a:ext>
            </a:extLst>
          </a:blip>
          <a:srcRect/>
          <a:stretch/>
        </p:blipFill>
        <p:spPr bwMode="auto">
          <a:xfrm>
            <a:off x="20" y="10"/>
            <a:ext cx="1580687" cy="1417664"/>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xmlns="">
                <a:solidFill>
                  <a:srgbClr val="FFFFFF"/>
                </a:solidFill>
              </a14:hiddenFill>
            </a:ext>
          </a:extLst>
        </p:spPr>
      </p:pic>
      <p:pic>
        <p:nvPicPr>
          <p:cNvPr id="5" name="Picture 2" descr="Sommer Ray (@SommerRay) | Twitter"/>
          <p:cNvPicPr>
            <a:picLocks noChangeAspect="1" noChangeArrowheads="1"/>
          </p:cNvPicPr>
          <p:nvPr/>
        </p:nvPicPr>
        <p:blipFill rotWithShape="1">
          <a:blip r:embed="rId4" cstate="screen">
            <a:extLst>
              <a:ext uri="{28A0092B-C50C-407E-A947-70E740481C1C}">
                <a14:useLocalDpi xmlns:a14="http://schemas.microsoft.com/office/drawing/2010/main" xmlns="" val="0"/>
              </a:ext>
            </a:extLst>
          </a:blip>
          <a:srcRect/>
          <a:stretch/>
        </p:blipFill>
        <p:spPr bwMode="auto">
          <a:xfrm>
            <a:off x="3618" y="3005445"/>
            <a:ext cx="2366304" cy="2138061"/>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xmlns="">
                <a:solidFill>
                  <a:srgbClr val="FFFFFF"/>
                </a:solidFill>
              </a14:hiddenFill>
            </a:ext>
          </a:extLst>
        </p:spPr>
      </p:pic>
      <p:sp>
        <p:nvSpPr>
          <p:cNvPr id="6" name="Titel 1">
            <a:extLst>
              <a:ext uri="{FF2B5EF4-FFF2-40B4-BE49-F238E27FC236}">
                <a16:creationId xmlns="" xmlns:a16="http://schemas.microsoft.com/office/drawing/2014/main" id="{EC3360AD-85C0-459B-BF35-354D6919A8B9}"/>
              </a:ext>
            </a:extLst>
          </p:cNvPr>
          <p:cNvSpPr txBox="1">
            <a:spLocks/>
          </p:cNvSpPr>
          <p:nvPr/>
        </p:nvSpPr>
        <p:spPr>
          <a:xfrm>
            <a:off x="5205222" y="2153986"/>
            <a:ext cx="3501192" cy="2386263"/>
          </a:xfrm>
          <a:prstGeom prst="ellipse">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spcAft>
                <a:spcPts val="600"/>
              </a:spcAft>
            </a:pPr>
            <a:r>
              <a:rPr lang="en-US" sz="3200" dirty="0">
                <a:latin typeface="+mn-lt"/>
                <a:ea typeface="+mn-ea"/>
                <a:cs typeface="+mn-cs"/>
              </a:rPr>
              <a:t>I 2021 </a:t>
            </a:r>
            <a:r>
              <a:rPr lang="en-US" sz="3200" dirty="0" err="1">
                <a:latin typeface="+mn-lt"/>
                <a:ea typeface="+mn-ea"/>
                <a:cs typeface="+mn-cs"/>
              </a:rPr>
              <a:t>vokser</a:t>
            </a:r>
            <a:r>
              <a:rPr lang="en-US" sz="3200" dirty="0">
                <a:latin typeface="+mn-lt"/>
                <a:ea typeface="+mn-ea"/>
                <a:cs typeface="+mn-cs"/>
              </a:rPr>
              <a:t> man   op med dem her…</a:t>
            </a:r>
          </a:p>
        </p:txBody>
      </p:sp>
    </p:spTree>
    <p:extLst>
      <p:ext uri="{BB962C8B-B14F-4D97-AF65-F5344CB8AC3E}">
        <p14:creationId xmlns:p14="http://schemas.microsoft.com/office/powerpoint/2010/main" xmlns="" val="11113028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2">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Billede 7" descr="Et billede, der indeholder person&#10;&#10;Automatisk genereret beskrivelse">
            <a:extLst>
              <a:ext uri="{FF2B5EF4-FFF2-40B4-BE49-F238E27FC236}">
                <a16:creationId xmlns="" xmlns:a16="http://schemas.microsoft.com/office/drawing/2014/main" id="{6C7B0DCB-79A4-4ED7-8436-CD1FC4328EEE}"/>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2435839" y="369410"/>
            <a:ext cx="6731383" cy="4774090"/>
          </a:xfrm>
          <a:prstGeom prst="rect">
            <a:avLst/>
          </a:prstGeom>
        </p:spPr>
      </p:pic>
      <p:sp>
        <p:nvSpPr>
          <p:cNvPr id="15" name="Rectangle 14">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5542696"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 xmlns:a16="http://schemas.microsoft.com/office/drawing/2014/main" id="{2441FBC8-7A2D-44F4-B4EF-3737A0386A04}"/>
              </a:ext>
            </a:extLst>
          </p:cNvPr>
          <p:cNvSpPr>
            <a:spLocks noGrp="1"/>
          </p:cNvSpPr>
          <p:nvPr>
            <p:ph type="title"/>
          </p:nvPr>
        </p:nvSpPr>
        <p:spPr>
          <a:xfrm>
            <a:off x="628650" y="721858"/>
            <a:ext cx="2866641" cy="1424934"/>
          </a:xfrm>
        </p:spPr>
        <p:txBody>
          <a:bodyPr>
            <a:normAutofit/>
          </a:bodyPr>
          <a:lstStyle/>
          <a:p>
            <a:r>
              <a:rPr lang="da-DK" sz="3000" b="1" dirty="0"/>
              <a:t>Den gode nyhed:</a:t>
            </a:r>
          </a:p>
        </p:txBody>
      </p:sp>
      <p:sp>
        <p:nvSpPr>
          <p:cNvPr id="3" name="Pladsholder til indhold 2">
            <a:extLst>
              <a:ext uri="{FF2B5EF4-FFF2-40B4-BE49-F238E27FC236}">
                <a16:creationId xmlns="" xmlns:a16="http://schemas.microsoft.com/office/drawing/2014/main" id="{2BF8C499-15D5-46A4-9C93-A2D8139D4381}"/>
              </a:ext>
            </a:extLst>
          </p:cNvPr>
          <p:cNvSpPr>
            <a:spLocks noGrp="1"/>
          </p:cNvSpPr>
          <p:nvPr>
            <p:ph idx="1"/>
          </p:nvPr>
        </p:nvSpPr>
        <p:spPr>
          <a:xfrm>
            <a:off x="628650" y="2140519"/>
            <a:ext cx="2866641" cy="2807072"/>
          </a:xfrm>
        </p:spPr>
        <p:txBody>
          <a:bodyPr>
            <a:normAutofit/>
          </a:bodyPr>
          <a:lstStyle/>
          <a:p>
            <a:pPr marL="0" indent="0">
              <a:buNone/>
            </a:pPr>
            <a:r>
              <a:rPr lang="da-DK" sz="2000" dirty="0"/>
              <a:t>Det store flertal trives og er hverken kropsutilfredse, stressede eller ensomme</a:t>
            </a:r>
          </a:p>
        </p:txBody>
      </p:sp>
      <p:pic>
        <p:nvPicPr>
          <p:cNvPr id="4" name="Billede 3">
            <a:extLst>
              <a:ext uri="{FF2B5EF4-FFF2-40B4-BE49-F238E27FC236}">
                <a16:creationId xmlns="" xmlns:a16="http://schemas.microsoft.com/office/drawing/2014/main" id="{C10D36ED-637E-454E-8464-FDFDB1733F88}"/>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39271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F7101E3-E5BB-4BC8-9C44-03012C340DA5}"/>
              </a:ext>
            </a:extLst>
          </p:cNvPr>
          <p:cNvSpPr>
            <a:spLocks noGrp="1"/>
          </p:cNvSpPr>
          <p:nvPr>
            <p:ph type="title"/>
          </p:nvPr>
        </p:nvSpPr>
        <p:spPr/>
        <p:txBody>
          <a:bodyPr>
            <a:normAutofit/>
          </a:bodyPr>
          <a:lstStyle/>
          <a:p>
            <a:r>
              <a:rPr lang="da-DK" dirty="0"/>
              <a:t>MEN især pigerne har det svært…</a:t>
            </a:r>
          </a:p>
        </p:txBody>
      </p:sp>
      <p:sp>
        <p:nvSpPr>
          <p:cNvPr id="3" name="Pladsholder til indhold 2">
            <a:extLst>
              <a:ext uri="{FF2B5EF4-FFF2-40B4-BE49-F238E27FC236}">
                <a16:creationId xmlns="" xmlns:a16="http://schemas.microsoft.com/office/drawing/2014/main" id="{CD727920-DF72-4F2A-9CDA-653655353365}"/>
              </a:ext>
            </a:extLst>
          </p:cNvPr>
          <p:cNvSpPr>
            <a:spLocks noGrp="1"/>
          </p:cNvSpPr>
          <p:nvPr>
            <p:ph idx="1"/>
          </p:nvPr>
        </p:nvSpPr>
        <p:spPr/>
        <p:txBody>
          <a:bodyPr>
            <a:normAutofit/>
          </a:bodyPr>
          <a:lstStyle/>
          <a:p>
            <a:pPr marL="0" indent="0">
              <a:buNone/>
            </a:pPr>
            <a:endParaRPr lang="da-DK" sz="1800" dirty="0"/>
          </a:p>
          <a:p>
            <a:pPr marL="0" indent="0">
              <a:buNone/>
            </a:pPr>
            <a:endParaRPr lang="da-DK" sz="1800" dirty="0"/>
          </a:p>
          <a:p>
            <a:pPr marL="0" indent="0">
              <a:buNone/>
            </a:pPr>
            <a:endParaRPr lang="da-DK" sz="1800" dirty="0"/>
          </a:p>
          <a:p>
            <a:pPr marL="0" indent="0">
              <a:buNone/>
            </a:pPr>
            <a:endParaRPr lang="da-DK" sz="1800" dirty="0"/>
          </a:p>
          <a:p>
            <a:pPr marL="0" indent="0">
              <a:buNone/>
            </a:pPr>
            <a:endParaRPr lang="da-DK" sz="1800" dirty="0"/>
          </a:p>
          <a:p>
            <a:pPr marL="0" indent="0">
              <a:buNone/>
            </a:pPr>
            <a:endParaRPr lang="da-DK" sz="1800" dirty="0"/>
          </a:p>
          <a:p>
            <a:pPr marL="0" indent="0">
              <a:buNone/>
            </a:pPr>
            <a:endParaRPr lang="da-DK" sz="1800" dirty="0"/>
          </a:p>
          <a:p>
            <a:pPr marL="0" indent="0">
              <a:buNone/>
            </a:pPr>
            <a:endParaRPr lang="da-DK" sz="1800" dirty="0"/>
          </a:p>
          <a:p>
            <a:pPr marL="0" indent="0">
              <a:buNone/>
            </a:pPr>
            <a:r>
              <a:rPr lang="da-DK" sz="1800" dirty="0"/>
              <a:t>Fokus på trivsel er nødvendigt allerede i 3. – 6. klasse!</a:t>
            </a:r>
          </a:p>
        </p:txBody>
      </p:sp>
      <p:graphicFrame>
        <p:nvGraphicFramePr>
          <p:cNvPr id="5" name="Diagram 4">
            <a:extLst>
              <a:ext uri="{FF2B5EF4-FFF2-40B4-BE49-F238E27FC236}">
                <a16:creationId xmlns="" xmlns:a16="http://schemas.microsoft.com/office/drawing/2014/main" id="{60310D92-A23B-4469-BEA0-BBC034CA67EC}"/>
              </a:ext>
            </a:extLst>
          </p:cNvPr>
          <p:cNvGraphicFramePr>
            <a:graphicFrameLocks/>
          </p:cNvGraphicFramePr>
          <p:nvPr>
            <p:extLst>
              <p:ext uri="{D42A27DB-BD31-4B8C-83A1-F6EECF244321}">
                <p14:modId xmlns:p14="http://schemas.microsoft.com/office/powerpoint/2010/main" xmlns="" val="2952145607"/>
              </p:ext>
            </p:extLst>
          </p:nvPr>
        </p:nvGraphicFramePr>
        <p:xfrm>
          <a:off x="362899" y="1542810"/>
          <a:ext cx="2805833" cy="20578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Diagram 5">
            <a:extLst>
              <a:ext uri="{FF2B5EF4-FFF2-40B4-BE49-F238E27FC236}">
                <a16:creationId xmlns="" xmlns:a16="http://schemas.microsoft.com/office/drawing/2014/main" id="{D5935F30-8267-48EB-AAED-2EEC9CC56B3D}"/>
              </a:ext>
            </a:extLst>
          </p:cNvPr>
          <p:cNvGraphicFramePr>
            <a:graphicFrameLocks/>
          </p:cNvGraphicFramePr>
          <p:nvPr>
            <p:extLst>
              <p:ext uri="{D42A27DB-BD31-4B8C-83A1-F6EECF244321}">
                <p14:modId xmlns:p14="http://schemas.microsoft.com/office/powerpoint/2010/main" xmlns="" val="1681251394"/>
              </p:ext>
            </p:extLst>
          </p:nvPr>
        </p:nvGraphicFramePr>
        <p:xfrm>
          <a:off x="3273307" y="1730152"/>
          <a:ext cx="2533170" cy="17979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Diagram 6">
            <a:extLst>
              <a:ext uri="{FF2B5EF4-FFF2-40B4-BE49-F238E27FC236}">
                <a16:creationId xmlns="" xmlns:a16="http://schemas.microsoft.com/office/drawing/2014/main" id="{55B791EE-638F-4B6C-A612-5CD5474E15ED}"/>
              </a:ext>
            </a:extLst>
          </p:cNvPr>
          <p:cNvGraphicFramePr>
            <a:graphicFrameLocks/>
          </p:cNvGraphicFramePr>
          <p:nvPr>
            <p:extLst>
              <p:ext uri="{D42A27DB-BD31-4B8C-83A1-F6EECF244321}">
                <p14:modId xmlns:p14="http://schemas.microsoft.com/office/powerpoint/2010/main" xmlns="" val="3990920912"/>
              </p:ext>
            </p:extLst>
          </p:nvPr>
        </p:nvGraphicFramePr>
        <p:xfrm>
          <a:off x="5911052" y="1542810"/>
          <a:ext cx="3071584" cy="1985246"/>
        </p:xfrm>
        <a:graphic>
          <a:graphicData uri="http://schemas.openxmlformats.org/drawingml/2006/chart">
            <c:chart xmlns:c="http://schemas.openxmlformats.org/drawingml/2006/chart" xmlns:r="http://schemas.openxmlformats.org/officeDocument/2006/relationships" r:id="rId4"/>
          </a:graphicData>
        </a:graphic>
      </p:graphicFrame>
      <p:pic>
        <p:nvPicPr>
          <p:cNvPr id="8" name="Billede 7">
            <a:extLst>
              <a:ext uri="{FF2B5EF4-FFF2-40B4-BE49-F238E27FC236}">
                <a16:creationId xmlns="" xmlns:a16="http://schemas.microsoft.com/office/drawing/2014/main" id="{9D3AEB84-34B2-4E0D-9E0A-4E83D11E7129}"/>
              </a:ext>
            </a:extLst>
          </p:cNvPr>
          <p:cNvPicPr>
            <a:picLocks noChangeAspect="1"/>
          </p:cNvPicPr>
          <p:nvPr/>
        </p:nvPicPr>
        <p:blipFill rotWithShape="1">
          <a:blip r:embed="rId5"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9923417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6C6FAC4-87E8-42C6-A6F5-277B785E49F4}"/>
              </a:ext>
            </a:extLst>
          </p:cNvPr>
          <p:cNvSpPr>
            <a:spLocks noGrp="1"/>
          </p:cNvSpPr>
          <p:nvPr>
            <p:ph type="title"/>
          </p:nvPr>
        </p:nvSpPr>
        <p:spPr>
          <a:xfrm>
            <a:off x="595245" y="76303"/>
            <a:ext cx="7886700" cy="994172"/>
          </a:xfrm>
        </p:spPr>
        <p:txBody>
          <a:bodyPr>
            <a:noAutofit/>
          </a:bodyPr>
          <a:lstStyle/>
          <a:p>
            <a:r>
              <a:rPr lang="da-DK" b="1" i="1" dirty="0">
                <a:effectLst/>
                <a:ea typeface="SimSun" panose="02010600030101010101" pitchFamily="2" charset="-122"/>
                <a:cs typeface="Times New Roman" panose="02020603050405020304" pitchFamily="18" charset="0"/>
              </a:rPr>
              <a:t/>
            </a:r>
            <a:br>
              <a:rPr lang="da-DK" b="1" i="1" dirty="0">
                <a:effectLst/>
                <a:ea typeface="SimSun" panose="02010600030101010101" pitchFamily="2" charset="-122"/>
                <a:cs typeface="Times New Roman" panose="02020603050405020304" pitchFamily="18" charset="0"/>
              </a:rPr>
            </a:br>
            <a:r>
              <a:rPr lang="da-DK" b="1" dirty="0">
                <a:ea typeface="SimSun" panose="02010600030101010101" pitchFamily="2" charset="-122"/>
                <a:cs typeface="Times New Roman" panose="02020603050405020304" pitchFamily="18" charset="0"/>
              </a:rPr>
              <a:t>Og</a:t>
            </a:r>
            <a:r>
              <a:rPr lang="da-DK" b="1" dirty="0"/>
              <a:t> livet bliver ikke lettere af at blive ældre…</a:t>
            </a:r>
            <a:br>
              <a:rPr lang="da-DK" b="1" dirty="0"/>
            </a:br>
            <a:endParaRPr lang="da-DK" b="1" dirty="0"/>
          </a:p>
        </p:txBody>
      </p:sp>
      <p:graphicFrame>
        <p:nvGraphicFramePr>
          <p:cNvPr id="4" name="Pladsholder til indhold 3">
            <a:extLst>
              <a:ext uri="{FF2B5EF4-FFF2-40B4-BE49-F238E27FC236}">
                <a16:creationId xmlns="" xmlns:a16="http://schemas.microsoft.com/office/drawing/2014/main" id="{476A969B-7F6B-46FB-9FC0-0FEF65CFBC1D}"/>
              </a:ext>
            </a:extLst>
          </p:cNvPr>
          <p:cNvGraphicFramePr>
            <a:graphicFrameLocks noGrp="1"/>
          </p:cNvGraphicFramePr>
          <p:nvPr>
            <p:ph idx="1"/>
            <p:extLst>
              <p:ext uri="{D42A27DB-BD31-4B8C-83A1-F6EECF244321}">
                <p14:modId xmlns:p14="http://schemas.microsoft.com/office/powerpoint/2010/main" xmlns="" val="1187603584"/>
              </p:ext>
            </p:extLst>
          </p:nvPr>
        </p:nvGraphicFramePr>
        <p:xfrm>
          <a:off x="935705" y="1033444"/>
          <a:ext cx="6931288" cy="2545328"/>
        </p:xfrm>
        <a:graphic>
          <a:graphicData uri="http://schemas.openxmlformats.org/drawingml/2006/chart">
            <c:chart xmlns:c="http://schemas.openxmlformats.org/drawingml/2006/chart" xmlns:r="http://schemas.openxmlformats.org/officeDocument/2006/relationships" r:id="rId2"/>
          </a:graphicData>
        </a:graphic>
      </p:graphicFrame>
      <p:pic>
        <p:nvPicPr>
          <p:cNvPr id="5" name="Billede 4">
            <a:extLst>
              <a:ext uri="{FF2B5EF4-FFF2-40B4-BE49-F238E27FC236}">
                <a16:creationId xmlns="" xmlns:a16="http://schemas.microsoft.com/office/drawing/2014/main" id="{2D1CF75D-E906-4AB8-8F06-7A55E0E4539C}"/>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
        <p:nvSpPr>
          <p:cNvPr id="6" name="Tekstfelt 5">
            <a:extLst>
              <a:ext uri="{FF2B5EF4-FFF2-40B4-BE49-F238E27FC236}">
                <a16:creationId xmlns="" xmlns:a16="http://schemas.microsoft.com/office/drawing/2014/main" id="{090736A5-498F-4F5F-AA00-617C2AD3A4AD}"/>
              </a:ext>
            </a:extLst>
          </p:cNvPr>
          <p:cNvSpPr txBox="1"/>
          <p:nvPr/>
        </p:nvSpPr>
        <p:spPr>
          <a:xfrm>
            <a:off x="2186107" y="3578772"/>
            <a:ext cx="4572000" cy="307777"/>
          </a:xfrm>
          <a:prstGeom prst="rect">
            <a:avLst/>
          </a:prstGeom>
          <a:noFill/>
        </p:spPr>
        <p:txBody>
          <a:bodyPr wrap="square">
            <a:spAutoFit/>
          </a:bodyPr>
          <a:lstStyle/>
          <a:p>
            <a:r>
              <a:rPr lang="da-DK" sz="1400" i="1" dirty="0">
                <a:effectLst/>
                <a:latin typeface="+mj-lt"/>
                <a:ea typeface="SimSun" panose="02010600030101010101" pitchFamily="2" charset="-122"/>
                <a:cs typeface="Times New Roman" panose="02020603050405020304" pitchFamily="18" charset="0"/>
              </a:rPr>
              <a:t>Er du tilfreds med din krop? </a:t>
            </a:r>
            <a:r>
              <a:rPr lang="da-DK" sz="1400" dirty="0">
                <a:effectLst/>
                <a:latin typeface="+mj-lt"/>
                <a:ea typeface="SimSun" panose="02010600030101010101" pitchFamily="2" charset="-122"/>
                <a:cs typeface="Times New Roman" panose="02020603050405020304" pitchFamily="18" charset="0"/>
              </a:rPr>
              <a:t> Viser andelen, som svarer ”Ja.”</a:t>
            </a:r>
            <a:endParaRPr lang="da-DK" sz="1400" dirty="0">
              <a:latin typeface="+mj-lt"/>
            </a:endParaRPr>
          </a:p>
        </p:txBody>
      </p:sp>
      <p:sp>
        <p:nvSpPr>
          <p:cNvPr id="7" name="Tekstfelt 6">
            <a:extLst>
              <a:ext uri="{FF2B5EF4-FFF2-40B4-BE49-F238E27FC236}">
                <a16:creationId xmlns="" xmlns:a16="http://schemas.microsoft.com/office/drawing/2014/main" id="{A3DB01B1-597B-4ADA-8642-1F0B415BF36D}"/>
              </a:ext>
            </a:extLst>
          </p:cNvPr>
          <p:cNvSpPr txBox="1"/>
          <p:nvPr/>
        </p:nvSpPr>
        <p:spPr>
          <a:xfrm>
            <a:off x="1150884" y="3943171"/>
            <a:ext cx="6779172" cy="646331"/>
          </a:xfrm>
          <a:prstGeom prst="rect">
            <a:avLst/>
          </a:prstGeom>
          <a:noFill/>
        </p:spPr>
        <p:txBody>
          <a:bodyPr wrap="square">
            <a:spAutoFit/>
          </a:bodyPr>
          <a:lstStyle/>
          <a:p>
            <a:r>
              <a:rPr lang="da-DK" sz="1800" dirty="0">
                <a:effectLst/>
                <a:ea typeface="SimSun" panose="02010600030101010101" pitchFamily="2" charset="-122"/>
                <a:cs typeface="Times New Roman" panose="02020603050405020304" pitchFamily="18" charset="0"/>
              </a:rPr>
              <a:t>28,6% af pigerne i 5. klasse angiver, at de synes, at de vejer for meget. </a:t>
            </a:r>
          </a:p>
          <a:p>
            <a:r>
              <a:rPr lang="da-DK" sz="1800" dirty="0">
                <a:ea typeface="SimSun" panose="02010600030101010101" pitchFamily="2" charset="-122"/>
                <a:cs typeface="Times New Roman" panose="02020603050405020304" pitchFamily="18" charset="0"/>
              </a:rPr>
              <a:t>MEN reelt vejer kun 9% i 5. klasse for meget. </a:t>
            </a:r>
            <a:endParaRPr lang="da-DK" sz="1800" dirty="0">
              <a:effectLs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xmlns="" val="6658381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153D44C9-5CAA-4179-9D48-24BBB886A84C}"/>
              </a:ext>
            </a:extLst>
          </p:cNvPr>
          <p:cNvSpPr>
            <a:spLocks noGrp="1"/>
          </p:cNvSpPr>
          <p:nvPr>
            <p:ph type="title"/>
          </p:nvPr>
        </p:nvSpPr>
        <p:spPr/>
        <p:txBody>
          <a:bodyPr/>
          <a:lstStyle/>
          <a:p>
            <a:r>
              <a:rPr lang="da-DK" b="1" dirty="0"/>
              <a:t>Alle kroppe er perfekte undtagen min…</a:t>
            </a:r>
          </a:p>
        </p:txBody>
      </p:sp>
      <p:sp>
        <p:nvSpPr>
          <p:cNvPr id="3" name="Pladsholder til indhold 2">
            <a:extLst>
              <a:ext uri="{FF2B5EF4-FFF2-40B4-BE49-F238E27FC236}">
                <a16:creationId xmlns="" xmlns:a16="http://schemas.microsoft.com/office/drawing/2014/main" id="{DBCE6006-D01F-4D15-9579-E45709144E1E}"/>
              </a:ext>
            </a:extLst>
          </p:cNvPr>
          <p:cNvSpPr>
            <a:spLocks noGrp="1"/>
          </p:cNvSpPr>
          <p:nvPr>
            <p:ph idx="1"/>
          </p:nvPr>
        </p:nvSpPr>
        <p:spPr/>
        <p:txBody>
          <a:bodyPr>
            <a:normAutofit/>
          </a:bodyPr>
          <a:lstStyle/>
          <a:p>
            <a:pPr marL="0" indent="0">
              <a:buNone/>
            </a:pPr>
            <a:r>
              <a:rPr lang="da-DK" sz="1800" i="1" dirty="0"/>
              <a:t>Interviewer: Kan I forstille jer, hvorfor nogle måske er utilfredse med deres kroppe?</a:t>
            </a:r>
          </a:p>
          <a:p>
            <a:pPr marL="0" indent="0">
              <a:buNone/>
            </a:pPr>
            <a:r>
              <a:rPr lang="da-DK" sz="1800" i="1" dirty="0"/>
              <a:t>Sigrid: Måske fordi de synes, de er for tykke eller for tynde. F.eks. for tynde håndled (…)</a:t>
            </a:r>
          </a:p>
          <a:p>
            <a:pPr marL="0" indent="0">
              <a:buNone/>
            </a:pPr>
            <a:r>
              <a:rPr lang="da-DK" sz="1800" i="1" dirty="0"/>
              <a:t>Interviewer: Sigrid, du sagde noget om et for tyndt håndled, er det noget du har hørt?</a:t>
            </a:r>
          </a:p>
          <a:p>
            <a:pPr marL="0" indent="0">
              <a:buNone/>
            </a:pPr>
            <a:r>
              <a:rPr lang="da-DK" sz="1800" i="1" dirty="0"/>
              <a:t>Line: Ja en af mine venner. Hun siger selv, at hun har for tynde håndled, og at hun er for tynd. Men jeg synes, hun er helt perfekt. </a:t>
            </a:r>
          </a:p>
          <a:p>
            <a:pPr marL="0" indent="0">
              <a:buNone/>
            </a:pPr>
            <a:r>
              <a:rPr lang="da-DK" sz="1800" i="1" dirty="0"/>
              <a:t>Interviewer: Har hun sagt, hvorfor hun har det sådan?</a:t>
            </a:r>
          </a:p>
          <a:p>
            <a:pPr marL="0" indent="0">
              <a:buNone/>
            </a:pPr>
            <a:r>
              <a:rPr lang="da-DK" sz="1800" i="1" dirty="0"/>
              <a:t>Sigrid: Ikke rigtig, men jeg tror, det er fordi, det er ens egen krop, så man ved på en måde lidt selv, hvordan man vil have den skal være. (Piger 4. klasse)</a:t>
            </a:r>
          </a:p>
          <a:p>
            <a:pPr marL="0" indent="0">
              <a:buNone/>
            </a:pPr>
            <a:endParaRPr lang="da-DK" sz="1800" i="1" dirty="0"/>
          </a:p>
        </p:txBody>
      </p:sp>
      <p:pic>
        <p:nvPicPr>
          <p:cNvPr id="4" name="Billede 3">
            <a:extLst>
              <a:ext uri="{FF2B5EF4-FFF2-40B4-BE49-F238E27FC236}">
                <a16:creationId xmlns="" xmlns:a16="http://schemas.microsoft.com/office/drawing/2014/main" id="{D7B59D5C-9620-46D3-8A27-FB21C095959F}"/>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3572766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Content Placeholder 3077">
            <a:extLst>
              <a:ext uri="{FF2B5EF4-FFF2-40B4-BE49-F238E27FC236}">
                <a16:creationId xmlns="" xmlns:a16="http://schemas.microsoft.com/office/drawing/2014/main" id="{07870BAC-9939-4901-93D9-A91DCBDB346B}"/>
              </a:ext>
            </a:extLst>
          </p:cNvPr>
          <p:cNvSpPr>
            <a:spLocks noGrp="1"/>
          </p:cNvSpPr>
          <p:nvPr>
            <p:ph idx="1"/>
          </p:nvPr>
        </p:nvSpPr>
        <p:spPr>
          <a:xfrm>
            <a:off x="336042" y="636814"/>
            <a:ext cx="3624602" cy="3995907"/>
          </a:xfrm>
        </p:spPr>
        <p:txBody>
          <a:bodyPr>
            <a:normAutofit/>
          </a:bodyPr>
          <a:lstStyle/>
          <a:p>
            <a:pPr marL="0" indent="0">
              <a:buNone/>
            </a:pPr>
            <a:r>
              <a:rPr lang="en-US" sz="2400" dirty="0" err="1"/>
              <a:t>Når</a:t>
            </a:r>
            <a:r>
              <a:rPr lang="en-US" sz="2400" dirty="0"/>
              <a:t> man </a:t>
            </a:r>
            <a:r>
              <a:rPr lang="en-US" sz="2400" dirty="0" err="1"/>
              <a:t>oplever</a:t>
            </a:r>
            <a:r>
              <a:rPr lang="en-US" sz="2400" dirty="0"/>
              <a:t> at </a:t>
            </a:r>
            <a:r>
              <a:rPr lang="en-US" sz="2400" dirty="0" err="1"/>
              <a:t>vokse</a:t>
            </a:r>
            <a:r>
              <a:rPr lang="en-US" sz="2400" dirty="0"/>
              <a:t> op </a:t>
            </a:r>
            <a:r>
              <a:rPr lang="en-US" sz="2400" dirty="0" err="1"/>
              <a:t>i</a:t>
            </a:r>
            <a:r>
              <a:rPr lang="en-US" sz="2400" dirty="0"/>
              <a:t> et </a:t>
            </a:r>
            <a:r>
              <a:rPr lang="en-US" sz="2400" dirty="0" err="1"/>
              <a:t>individualiseret</a:t>
            </a:r>
            <a:r>
              <a:rPr lang="en-US" sz="2400" dirty="0"/>
              <a:t> </a:t>
            </a:r>
            <a:r>
              <a:rPr lang="en-US" sz="2400" dirty="0" err="1"/>
              <a:t>ekkokammerr</a:t>
            </a:r>
            <a:r>
              <a:rPr lang="en-US" sz="2400" dirty="0"/>
              <a:t>, </a:t>
            </a:r>
            <a:r>
              <a:rPr lang="en-US" sz="2400" dirty="0" err="1"/>
              <a:t>hvor</a:t>
            </a:r>
            <a:r>
              <a:rPr lang="en-US" sz="2400" dirty="0"/>
              <a:t> </a:t>
            </a:r>
            <a:r>
              <a:rPr lang="en-US" sz="2400" dirty="0" err="1"/>
              <a:t>bagtæppet</a:t>
            </a:r>
            <a:r>
              <a:rPr lang="en-US" sz="2400" dirty="0"/>
              <a:t> </a:t>
            </a:r>
            <a:r>
              <a:rPr lang="en-US" sz="2400" dirty="0" err="1"/>
              <a:t>består</a:t>
            </a:r>
            <a:r>
              <a:rPr lang="en-US" sz="2400" dirty="0"/>
              <a:t> </a:t>
            </a:r>
            <a:r>
              <a:rPr lang="en-US" sz="2400" dirty="0" err="1"/>
              <a:t>af</a:t>
            </a:r>
            <a:r>
              <a:rPr lang="en-US" sz="2400" dirty="0"/>
              <a:t> </a:t>
            </a:r>
            <a:r>
              <a:rPr lang="en-US" sz="2400" dirty="0" err="1"/>
              <a:t>flertalsmisforståelser</a:t>
            </a:r>
            <a:r>
              <a:rPr lang="en-US" sz="2400" dirty="0"/>
              <a:t>, er det </a:t>
            </a:r>
            <a:r>
              <a:rPr lang="en-US" sz="2400" dirty="0" err="1"/>
              <a:t>vigtigt</a:t>
            </a:r>
            <a:r>
              <a:rPr lang="en-US" sz="2400" dirty="0"/>
              <a:t> at </a:t>
            </a:r>
            <a:r>
              <a:rPr lang="en-US" sz="2400" dirty="0" err="1"/>
              <a:t>opleve</a:t>
            </a:r>
            <a:r>
              <a:rPr lang="en-US" sz="2400" dirty="0"/>
              <a:t> </a:t>
            </a:r>
            <a:r>
              <a:rPr lang="en-US" sz="2400" dirty="0" err="1"/>
              <a:t>fællesskaber</a:t>
            </a:r>
            <a:r>
              <a:rPr lang="en-US" sz="2400" dirty="0"/>
              <a:t>, </a:t>
            </a:r>
            <a:r>
              <a:rPr lang="en-US" sz="2400" dirty="0" err="1"/>
              <a:t>hvor</a:t>
            </a:r>
            <a:r>
              <a:rPr lang="en-US" sz="2400" dirty="0"/>
              <a:t> der tales om det </a:t>
            </a:r>
            <a:r>
              <a:rPr lang="en-US" sz="2400" dirty="0" err="1"/>
              <a:t>vigtige</a:t>
            </a:r>
            <a:r>
              <a:rPr lang="en-US" sz="2400" dirty="0"/>
              <a:t> </a:t>
            </a:r>
            <a:r>
              <a:rPr lang="en-US" sz="2400" dirty="0" err="1"/>
              <a:t>og</a:t>
            </a:r>
            <a:r>
              <a:rPr lang="en-US" sz="2400" dirty="0"/>
              <a:t> “</a:t>
            </a:r>
            <a:r>
              <a:rPr lang="en-US" sz="2400" dirty="0" err="1"/>
              <a:t>rigtige</a:t>
            </a:r>
            <a:r>
              <a:rPr lang="en-US" sz="2400" dirty="0"/>
              <a:t>”….</a:t>
            </a:r>
          </a:p>
        </p:txBody>
      </p:sp>
      <p:pic>
        <p:nvPicPr>
          <p:cNvPr id="1028" name="Picture 4" descr="Trygge Fællesskaber">
            <a:extLst>
              <a:ext uri="{FF2B5EF4-FFF2-40B4-BE49-F238E27FC236}">
                <a16:creationId xmlns="" xmlns:a16="http://schemas.microsoft.com/office/drawing/2014/main" id="{52C1DF9B-9FB4-4A38-B8E5-EF548415ECB5}"/>
              </a:ext>
            </a:extLst>
          </p:cNvPr>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4390174" y="2702379"/>
            <a:ext cx="4754800" cy="244112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 descr="Er du træt af dit ekkokammer? Sådan prikker du hul på din nyhedsboble på  Facebook">
            <a:extLst>
              <a:ext uri="{FF2B5EF4-FFF2-40B4-BE49-F238E27FC236}">
                <a16:creationId xmlns="" xmlns:a16="http://schemas.microsoft.com/office/drawing/2014/main" id="{39192595-8D8E-426E-8731-8DCB98E45F12}"/>
              </a:ext>
            </a:extLst>
          </p:cNvPr>
          <p:cNvPicPr>
            <a:picLocks noChangeAspect="1" noChangeArrowheads="1"/>
          </p:cNvPicPr>
          <p:nvPr/>
        </p:nvPicPr>
        <p:blipFill rotWithShape="1">
          <a:blip r:embed="rId3" cstate="screen">
            <a:extLst>
              <a:ext uri="{28A0092B-C50C-407E-A947-70E740481C1C}">
                <a14:useLocalDpi xmlns:a14="http://schemas.microsoft.com/office/drawing/2010/main" xmlns="" val="0"/>
              </a:ext>
            </a:extLst>
          </a:blip>
          <a:srcRect l="-22"/>
          <a:stretch/>
        </p:blipFill>
        <p:spPr bwMode="auto">
          <a:xfrm>
            <a:off x="4404821" y="0"/>
            <a:ext cx="4740152" cy="2347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5" name="Billede 4">
            <a:extLst>
              <a:ext uri="{FF2B5EF4-FFF2-40B4-BE49-F238E27FC236}">
                <a16:creationId xmlns="" xmlns:a16="http://schemas.microsoft.com/office/drawing/2014/main" id="{11EEA407-3AFC-4EE3-BE12-7DE6656BF387}"/>
              </a:ext>
            </a:extLst>
          </p:cNvPr>
          <p:cNvPicPr>
            <a:picLocks noChangeAspect="1"/>
          </p:cNvPicPr>
          <p:nvPr/>
        </p:nvPicPr>
        <p:blipFill rotWithShape="1">
          <a:blip r:embed="rId4"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34775550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44718517-CD47-41CE-80BA-028E7216009A}"/>
              </a:ext>
            </a:extLst>
          </p:cNvPr>
          <p:cNvSpPr>
            <a:spLocks noGrp="1"/>
          </p:cNvSpPr>
          <p:nvPr>
            <p:ph type="title"/>
          </p:nvPr>
        </p:nvSpPr>
        <p:spPr>
          <a:xfrm>
            <a:off x="628649" y="273844"/>
            <a:ext cx="8114517" cy="994172"/>
          </a:xfrm>
        </p:spPr>
        <p:txBody>
          <a:bodyPr>
            <a:normAutofit fontScale="90000"/>
          </a:bodyPr>
          <a:lstStyle/>
          <a:p>
            <a:r>
              <a:rPr lang="da-DK" b="1" dirty="0">
                <a:latin typeface="+mn-lt"/>
              </a:rPr>
              <a:t>Alle forventer noget – spørgsmålet er bare hvad?</a:t>
            </a:r>
          </a:p>
        </p:txBody>
      </p:sp>
      <p:sp>
        <p:nvSpPr>
          <p:cNvPr id="3" name="Pladsholder til indhold 2">
            <a:extLst>
              <a:ext uri="{FF2B5EF4-FFF2-40B4-BE49-F238E27FC236}">
                <a16:creationId xmlns="" xmlns:a16="http://schemas.microsoft.com/office/drawing/2014/main" id="{06806A61-6CC8-41FD-97E9-6AA99925FADF}"/>
              </a:ext>
            </a:extLst>
          </p:cNvPr>
          <p:cNvSpPr>
            <a:spLocks noGrp="1"/>
          </p:cNvSpPr>
          <p:nvPr>
            <p:ph idx="1"/>
          </p:nvPr>
        </p:nvSpPr>
        <p:spPr>
          <a:xfrm>
            <a:off x="628650" y="1369219"/>
            <a:ext cx="4874375" cy="3263504"/>
          </a:xfrm>
        </p:spPr>
        <p:txBody>
          <a:bodyPr>
            <a:normAutofit/>
          </a:bodyPr>
          <a:lstStyle/>
          <a:p>
            <a:pPr marL="0" indent="0">
              <a:buNone/>
            </a:pPr>
            <a:r>
              <a:rPr lang="da-DK" sz="1800" i="1" dirty="0">
                <a:latin typeface="+mj-lt"/>
              </a:rPr>
              <a:t>Victoria: Det er også bare sådan, at alle forventer jo noget af én. Altså alle forventer noget. Det er bare sådan. Det er ikke altid, at man lige kan ... </a:t>
            </a:r>
          </a:p>
          <a:p>
            <a:pPr marL="0" indent="0">
              <a:buNone/>
            </a:pPr>
            <a:r>
              <a:rPr lang="da-DK" sz="1800" i="1" dirty="0">
                <a:latin typeface="+mj-lt"/>
              </a:rPr>
              <a:t>Hvad tænker du, at folk sådan forventer af dig?</a:t>
            </a:r>
          </a:p>
          <a:p>
            <a:pPr marL="0" indent="0">
              <a:buNone/>
            </a:pPr>
            <a:r>
              <a:rPr lang="da-DK" sz="1800" i="1" dirty="0">
                <a:latin typeface="+mj-lt"/>
              </a:rPr>
              <a:t>Victoria: Det ved jeg ikke. </a:t>
            </a:r>
          </a:p>
          <a:p>
            <a:pPr marL="0" indent="0">
              <a:buNone/>
            </a:pPr>
            <a:r>
              <a:rPr lang="da-DK" sz="1800" i="1" dirty="0">
                <a:latin typeface="+mj-lt"/>
              </a:rPr>
              <a:t>Er det dine forældre, du tænker, der forventer noget?</a:t>
            </a:r>
          </a:p>
          <a:p>
            <a:pPr marL="0" indent="0">
              <a:buNone/>
            </a:pPr>
            <a:r>
              <a:rPr lang="da-DK" sz="1800" i="1" dirty="0">
                <a:latin typeface="+mj-lt"/>
              </a:rPr>
              <a:t>Victoria: Jeg tænker, at det er dem alle sammen. Alle forventer jo noget af én. Det er bare lige, hvad det er. </a:t>
            </a:r>
          </a:p>
          <a:p>
            <a:pPr marL="0" indent="0">
              <a:buNone/>
            </a:pPr>
            <a:endParaRPr lang="da-DK" sz="1800" i="1" dirty="0">
              <a:latin typeface="+mj-lt"/>
            </a:endParaRPr>
          </a:p>
          <a:p>
            <a:pPr marL="0" indent="0">
              <a:buNone/>
            </a:pPr>
            <a:endParaRPr lang="da-DK" sz="1800" i="1" dirty="0">
              <a:latin typeface="+mj-lt"/>
            </a:endParaRPr>
          </a:p>
        </p:txBody>
      </p:sp>
      <p:pic>
        <p:nvPicPr>
          <p:cNvPr id="4" name="Billede 3">
            <a:extLst>
              <a:ext uri="{FF2B5EF4-FFF2-40B4-BE49-F238E27FC236}">
                <a16:creationId xmlns="" xmlns:a16="http://schemas.microsoft.com/office/drawing/2014/main" id="{E3C6D784-6973-44A0-81A3-E47B7DDFDBA8}"/>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grpSp>
        <p:nvGrpSpPr>
          <p:cNvPr id="5" name="Group 4">
            <a:extLst>
              <a:ext uri="{FF2B5EF4-FFF2-40B4-BE49-F238E27FC236}">
                <a16:creationId xmlns="" xmlns:a16="http://schemas.microsoft.com/office/drawing/2014/main" id="{0590A606-BB86-4C3C-A99C-A1B33F163DF2}"/>
              </a:ext>
            </a:extLst>
          </p:cNvPr>
          <p:cNvGrpSpPr>
            <a:grpSpLocks noChangeAspect="1"/>
          </p:cNvGrpSpPr>
          <p:nvPr/>
        </p:nvGrpSpPr>
        <p:grpSpPr bwMode="auto">
          <a:xfrm>
            <a:off x="5953125" y="1057275"/>
            <a:ext cx="2546350" cy="3575050"/>
            <a:chOff x="3750" y="666"/>
            <a:chExt cx="1604" cy="2252"/>
          </a:xfrm>
        </p:grpSpPr>
        <p:sp>
          <p:nvSpPr>
            <p:cNvPr id="7" name="AutoShape 3">
              <a:extLst>
                <a:ext uri="{FF2B5EF4-FFF2-40B4-BE49-F238E27FC236}">
                  <a16:creationId xmlns="" xmlns:a16="http://schemas.microsoft.com/office/drawing/2014/main" id="{EA44C74D-3940-4C9C-AAB1-2EDB1282A07D}"/>
                </a:ext>
              </a:extLst>
            </p:cNvPr>
            <p:cNvSpPr>
              <a:spLocks noChangeAspect="1" noChangeArrowheads="1" noTextEdit="1"/>
            </p:cNvSpPr>
            <p:nvPr/>
          </p:nvSpPr>
          <p:spPr bwMode="auto">
            <a:xfrm>
              <a:off x="3750" y="666"/>
              <a:ext cx="1604" cy="2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pic>
          <p:nvPicPr>
            <p:cNvPr id="3077" name="Picture 5">
              <a:extLst>
                <a:ext uri="{FF2B5EF4-FFF2-40B4-BE49-F238E27FC236}">
                  <a16:creationId xmlns="" xmlns:a16="http://schemas.microsoft.com/office/drawing/2014/main" id="{7A9C314D-D998-4FA5-BCD2-53C7718004FD}"/>
                </a:ext>
              </a:extLst>
            </p:cNvPr>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3750" y="666"/>
              <a:ext cx="1605" cy="2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6581047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043A2AE-1F45-4EDB-8C92-A5D45097FA69}"/>
              </a:ext>
            </a:extLst>
          </p:cNvPr>
          <p:cNvSpPr>
            <a:spLocks noGrp="1"/>
          </p:cNvSpPr>
          <p:nvPr>
            <p:ph type="title"/>
          </p:nvPr>
        </p:nvSpPr>
        <p:spPr>
          <a:xfrm>
            <a:off x="628650" y="156270"/>
            <a:ext cx="7886700" cy="994172"/>
          </a:xfrm>
        </p:spPr>
        <p:txBody>
          <a:bodyPr/>
          <a:lstStyle/>
          <a:p>
            <a:r>
              <a:rPr lang="da-DK" b="1" dirty="0"/>
              <a:t>Angsten for at blive ældre….</a:t>
            </a:r>
          </a:p>
        </p:txBody>
      </p:sp>
      <p:sp>
        <p:nvSpPr>
          <p:cNvPr id="3" name="Pladsholder til indhold 2">
            <a:extLst>
              <a:ext uri="{FF2B5EF4-FFF2-40B4-BE49-F238E27FC236}">
                <a16:creationId xmlns="" xmlns:a16="http://schemas.microsoft.com/office/drawing/2014/main" id="{B232E085-3CBB-4DBF-88B3-25963122BFFD}"/>
              </a:ext>
            </a:extLst>
          </p:cNvPr>
          <p:cNvSpPr>
            <a:spLocks noGrp="1"/>
          </p:cNvSpPr>
          <p:nvPr>
            <p:ph idx="1"/>
          </p:nvPr>
        </p:nvSpPr>
        <p:spPr>
          <a:xfrm>
            <a:off x="628650" y="1036066"/>
            <a:ext cx="7886700" cy="3833590"/>
          </a:xfrm>
        </p:spPr>
        <p:txBody>
          <a:bodyPr>
            <a:noAutofit/>
          </a:bodyPr>
          <a:lstStyle/>
          <a:p>
            <a:pPr marL="0" indent="0">
              <a:buNone/>
            </a:pPr>
            <a:r>
              <a:rPr lang="da-DK" sz="1600" i="1" dirty="0">
                <a:latin typeface="+mj-lt"/>
              </a:rPr>
              <a:t> Interviewer: Og er der noget, I sådan bekymrer jer om i forhold til at blive ældre?</a:t>
            </a:r>
          </a:p>
          <a:p>
            <a:pPr marL="0" indent="0">
              <a:buNone/>
            </a:pPr>
            <a:r>
              <a:rPr lang="da-DK" sz="1600" i="1" dirty="0">
                <a:latin typeface="+mj-lt"/>
              </a:rPr>
              <a:t>Thea: Meget. Da jeg var mindre og også stadig nu, der var jeg bange for at blive stor……. </a:t>
            </a:r>
          </a:p>
          <a:p>
            <a:pPr marL="0" indent="0">
              <a:buNone/>
            </a:pPr>
            <a:r>
              <a:rPr lang="da-DK" sz="1600" i="1" dirty="0">
                <a:latin typeface="+mj-lt"/>
              </a:rPr>
              <a:t>Interviewer: Kan du huske, hvad det var, der bekymrede dig i forhold til at blive ældre?</a:t>
            </a:r>
          </a:p>
          <a:p>
            <a:pPr marL="0" indent="0">
              <a:buNone/>
            </a:pPr>
            <a:r>
              <a:rPr lang="da-DK" sz="1600" i="1" dirty="0">
                <a:latin typeface="+mj-lt"/>
              </a:rPr>
              <a:t>Thea: At fejle i test. Ikke at være god nok. Det var bare sådan noget, der begyndte at bekymre mig. </a:t>
            </a:r>
          </a:p>
          <a:p>
            <a:pPr marL="0" indent="0">
              <a:buNone/>
            </a:pPr>
            <a:r>
              <a:rPr lang="da-DK" sz="1600" i="1" dirty="0">
                <a:latin typeface="+mj-lt"/>
              </a:rPr>
              <a:t>Interviewer: Og hvornår begyndte du at blive bekymret over det?</a:t>
            </a:r>
          </a:p>
          <a:p>
            <a:pPr marL="0" indent="0">
              <a:buNone/>
            </a:pPr>
            <a:r>
              <a:rPr lang="da-DK" sz="1600" i="1" dirty="0">
                <a:latin typeface="+mj-lt"/>
              </a:rPr>
              <a:t>Thea: Jeg tror måske, at det var der omkring 3. klasse. Der var man de ældste, og man skulle ligesom til mellemtrinnet, og jeg kan huske, at jeg var bange for, at det ville blive virkelig svært. Og nu er jeg i 5. og skal snart i 6. klasse. Det er det højeste for os, og så skal vi over i overbygningen. (Pige 5. klasse)</a:t>
            </a:r>
          </a:p>
          <a:p>
            <a:pPr marL="0" indent="0">
              <a:buNone/>
            </a:pPr>
            <a:endParaRPr lang="da-DK" sz="1600" i="1" dirty="0">
              <a:latin typeface="+mj-lt"/>
            </a:endParaRPr>
          </a:p>
          <a:p>
            <a:pPr marL="0" indent="0">
              <a:buNone/>
            </a:pPr>
            <a:endParaRPr lang="da-DK" sz="1600" i="1" dirty="0">
              <a:latin typeface="+mj-lt"/>
            </a:endParaRPr>
          </a:p>
        </p:txBody>
      </p:sp>
      <p:pic>
        <p:nvPicPr>
          <p:cNvPr id="4" name="Billede 3">
            <a:extLst>
              <a:ext uri="{FF2B5EF4-FFF2-40B4-BE49-F238E27FC236}">
                <a16:creationId xmlns="" xmlns:a16="http://schemas.microsoft.com/office/drawing/2014/main" id="{41F12715-CB46-4A0F-8AF4-7C33DA974876}"/>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42133806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F2E74041-5B95-4A2E-9406-3E91FA0117AB}"/>
              </a:ext>
            </a:extLst>
          </p:cNvPr>
          <p:cNvSpPr>
            <a:spLocks noGrp="1"/>
          </p:cNvSpPr>
          <p:nvPr>
            <p:ph type="title"/>
          </p:nvPr>
        </p:nvSpPr>
        <p:spPr>
          <a:xfrm>
            <a:off x="628650" y="510777"/>
            <a:ext cx="7886700" cy="994172"/>
          </a:xfrm>
        </p:spPr>
        <p:txBody>
          <a:bodyPr>
            <a:normAutofit/>
          </a:bodyPr>
          <a:lstStyle/>
          <a:p>
            <a:r>
              <a:rPr lang="da-DK" sz="3200" dirty="0">
                <a:solidFill>
                  <a:srgbClr val="FF0000"/>
                </a:solidFill>
                <a:latin typeface="+mn-lt"/>
              </a:rPr>
              <a:t>Debat</a:t>
            </a:r>
            <a:r>
              <a:rPr lang="da-DK" dirty="0"/>
              <a:t/>
            </a:r>
            <a:br>
              <a:rPr lang="da-DK" dirty="0"/>
            </a:br>
            <a:endParaRPr lang="da-DK" dirty="0">
              <a:solidFill>
                <a:srgbClr val="FF0000"/>
              </a:solidFill>
            </a:endParaRPr>
          </a:p>
        </p:txBody>
      </p:sp>
      <p:sp>
        <p:nvSpPr>
          <p:cNvPr id="3" name="Pladsholder til indhold 2">
            <a:extLst>
              <a:ext uri="{FF2B5EF4-FFF2-40B4-BE49-F238E27FC236}">
                <a16:creationId xmlns="" xmlns:a16="http://schemas.microsoft.com/office/drawing/2014/main" id="{FFE13CA8-122D-4FD4-A0E7-AD86F4DEED79}"/>
              </a:ext>
            </a:extLst>
          </p:cNvPr>
          <p:cNvSpPr>
            <a:spLocks noGrp="1"/>
          </p:cNvSpPr>
          <p:nvPr>
            <p:ph idx="1"/>
          </p:nvPr>
        </p:nvSpPr>
        <p:spPr/>
        <p:txBody>
          <a:bodyPr/>
          <a:lstStyle/>
          <a:p>
            <a:pPr marL="0" indent="0">
              <a:buNone/>
            </a:pPr>
            <a:r>
              <a:rPr lang="da-DK" sz="2400" dirty="0">
                <a:latin typeface="+mn-lt"/>
              </a:rPr>
              <a:t>H</a:t>
            </a:r>
            <a:r>
              <a:rPr lang="da-DK" sz="2400" dirty="0">
                <a:effectLst/>
                <a:latin typeface="+mn-lt"/>
                <a:ea typeface="Calibri" panose="020F0502020204030204" pitchFamily="34" charset="0"/>
              </a:rPr>
              <a:t>vordan faciliterer vi fællesskaber, der faciliterer ”væredygtighed”?</a:t>
            </a:r>
            <a:r>
              <a:rPr lang="da-DK" dirty="0"/>
              <a:t/>
            </a:r>
            <a:br>
              <a:rPr lang="da-DK" dirty="0"/>
            </a:br>
            <a:endParaRPr lang="da-DK" dirty="0"/>
          </a:p>
        </p:txBody>
      </p:sp>
      <p:pic>
        <p:nvPicPr>
          <p:cNvPr id="4" name="Billede 3">
            <a:extLst>
              <a:ext uri="{FF2B5EF4-FFF2-40B4-BE49-F238E27FC236}">
                <a16:creationId xmlns="" xmlns:a16="http://schemas.microsoft.com/office/drawing/2014/main" id="{30F0D509-944A-4B59-965F-CB7A86CC6700}"/>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pic>
        <p:nvPicPr>
          <p:cNvPr id="3076" name="Picture 4" descr="Tænker på alle | Ordsprog og citater, Lykke citater, Tekster">
            <a:extLst>
              <a:ext uri="{FF2B5EF4-FFF2-40B4-BE49-F238E27FC236}">
                <a16:creationId xmlns="" xmlns:a16="http://schemas.microsoft.com/office/drawing/2014/main" id="{1DE7A9B2-E25E-4239-ADA9-9E57A2BD2781}"/>
              </a:ext>
            </a:extLst>
          </p:cNvPr>
          <p:cNvPicPr>
            <a:picLocks noChangeAspect="1" noChangeArrowheads="1"/>
          </p:cNvPicPr>
          <p:nvPr/>
        </p:nvPicPr>
        <p:blipFill rotWithShape="1">
          <a:blip r:embed="rId3" cstate="screen">
            <a:extLst>
              <a:ext uri="{28A0092B-C50C-407E-A947-70E740481C1C}">
                <a14:useLocalDpi xmlns:a14="http://schemas.microsoft.com/office/drawing/2010/main" xmlns="" val="0"/>
              </a:ext>
            </a:extLst>
          </a:blip>
          <a:srcRect/>
          <a:stretch/>
        </p:blipFill>
        <p:spPr bwMode="auto">
          <a:xfrm>
            <a:off x="6360727" y="2650869"/>
            <a:ext cx="2604887" cy="21591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730376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9B8E276-036A-415F-8BE9-FB6BCD142A11}"/>
              </a:ext>
            </a:extLst>
          </p:cNvPr>
          <p:cNvSpPr>
            <a:spLocks noGrp="1"/>
          </p:cNvSpPr>
          <p:nvPr>
            <p:ph type="title"/>
          </p:nvPr>
        </p:nvSpPr>
        <p:spPr>
          <a:xfrm>
            <a:off x="579520" y="773669"/>
            <a:ext cx="7886700" cy="1372346"/>
          </a:xfrm>
        </p:spPr>
        <p:txBody>
          <a:bodyPr>
            <a:noAutofit/>
          </a:bodyPr>
          <a:lstStyle/>
          <a:p>
            <a:pPr marL="0" indent="0">
              <a:lnSpc>
                <a:spcPct val="100000"/>
              </a:lnSpc>
              <a:spcBef>
                <a:spcPts val="600"/>
              </a:spcBef>
              <a:spcAft>
                <a:spcPts val="600"/>
              </a:spcAft>
              <a:buNone/>
            </a:pPr>
            <a:r>
              <a:rPr lang="da-DK" sz="3700" b="1" dirty="0">
                <a:effectLst/>
                <a:latin typeface="+mn-lt"/>
                <a:ea typeface="Calibri" panose="020F0502020204030204" pitchFamily="34" charset="0"/>
              </a:rPr>
              <a:t>”Jeg skulle ud at prøve noget nyt. </a:t>
            </a:r>
            <a:br>
              <a:rPr lang="da-DK" sz="3700" b="1" dirty="0">
                <a:effectLst/>
                <a:latin typeface="+mn-lt"/>
                <a:ea typeface="Calibri" panose="020F0502020204030204" pitchFamily="34" charset="0"/>
              </a:rPr>
            </a:br>
            <a:r>
              <a:rPr lang="da-DK" sz="3700" b="1" dirty="0">
                <a:effectLst/>
                <a:latin typeface="+mn-lt"/>
                <a:ea typeface="Calibri" panose="020F0502020204030204" pitchFamily="34" charset="0"/>
              </a:rPr>
              <a:t>Der skulle mere action på!” </a:t>
            </a:r>
            <a:r>
              <a:rPr lang="da-DK" sz="2500" b="1" dirty="0">
                <a:effectLst/>
                <a:latin typeface="Open Sans" panose="020B0606030504020204" pitchFamily="34" charset="0"/>
                <a:ea typeface="Calibri" panose="020F0502020204030204" pitchFamily="34" charset="0"/>
              </a:rPr>
              <a:t/>
            </a:r>
            <a:br>
              <a:rPr lang="da-DK" sz="2500" b="1" dirty="0">
                <a:effectLst/>
                <a:latin typeface="Open Sans" panose="020B0606030504020204" pitchFamily="34" charset="0"/>
                <a:ea typeface="Calibri" panose="020F0502020204030204" pitchFamily="34" charset="0"/>
              </a:rPr>
            </a:br>
            <a:r>
              <a:rPr lang="da-DK" sz="2500" b="1" dirty="0">
                <a:effectLst/>
                <a:latin typeface="Open Sans" panose="020B0606030504020204" pitchFamily="34" charset="0"/>
                <a:ea typeface="Calibri" panose="020F0502020204030204" pitchFamily="34" charset="0"/>
              </a:rPr>
              <a:t/>
            </a:r>
            <a:br>
              <a:rPr lang="da-DK" sz="2500" b="1" dirty="0">
                <a:effectLst/>
                <a:latin typeface="Open Sans" panose="020B0606030504020204" pitchFamily="34" charset="0"/>
                <a:ea typeface="Calibri" panose="020F0502020204030204" pitchFamily="34" charset="0"/>
              </a:rPr>
            </a:br>
            <a:r>
              <a:rPr lang="da-DK" sz="1600" b="1" i="1" dirty="0">
                <a:effectLst/>
                <a:latin typeface="Open Sans" panose="020B0606030504020204" pitchFamily="34" charset="0"/>
                <a:ea typeface="Calibri" panose="020F0502020204030204" pitchFamily="34" charset="0"/>
              </a:rPr>
              <a:t>– perspektiver på ”til-, selv-, om- og fravalg” i fritidslivet</a:t>
            </a:r>
            <a:endParaRPr lang="da-DK" sz="1600" i="1" dirty="0">
              <a:effectLst/>
              <a:latin typeface="Times New Roman" panose="02020603050405020304" pitchFamily="18" charset="0"/>
              <a:ea typeface="Times New Roman" panose="02020603050405020304" pitchFamily="18" charset="0"/>
            </a:endParaRPr>
          </a:p>
        </p:txBody>
      </p:sp>
      <p:pic>
        <p:nvPicPr>
          <p:cNvPr id="3" name="Billede 2">
            <a:extLst>
              <a:ext uri="{FF2B5EF4-FFF2-40B4-BE49-F238E27FC236}">
                <a16:creationId xmlns="" xmlns:a16="http://schemas.microsoft.com/office/drawing/2014/main" id="{E52FF64C-64F3-4A3B-8494-B6DC351E05F0}"/>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05291" y="4427633"/>
            <a:ext cx="948458" cy="603564"/>
          </a:xfrm>
          <a:prstGeom prst="rect">
            <a:avLst/>
          </a:prstGeom>
        </p:spPr>
      </p:pic>
      <p:pic>
        <p:nvPicPr>
          <p:cNvPr id="4" name="Pladsholder til indhold 5" descr="Et billede, der indeholder person, indendørs&#10;&#10;Automatisk genereret beskrivelse">
            <a:extLst>
              <a:ext uri="{FF2B5EF4-FFF2-40B4-BE49-F238E27FC236}">
                <a16:creationId xmlns="" xmlns:a16="http://schemas.microsoft.com/office/drawing/2014/main" id="{E73EAE46-4891-44CA-BBD4-710D7D4250EB}"/>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5709037" y="2669698"/>
            <a:ext cx="3329672" cy="2361499"/>
          </a:xfrm>
          <a:prstGeom prst="rect">
            <a:avLst/>
          </a:prstGeom>
        </p:spPr>
      </p:pic>
    </p:spTree>
    <p:extLst>
      <p:ext uri="{BB962C8B-B14F-4D97-AF65-F5344CB8AC3E}">
        <p14:creationId xmlns:p14="http://schemas.microsoft.com/office/powerpoint/2010/main" xmlns="" val="167612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898823E-14CC-4F4C-BDE6-5D99DD6108B3}"/>
              </a:ext>
            </a:extLst>
          </p:cNvPr>
          <p:cNvSpPr>
            <a:spLocks noGrp="1"/>
          </p:cNvSpPr>
          <p:nvPr>
            <p:ph type="title"/>
          </p:nvPr>
        </p:nvSpPr>
        <p:spPr>
          <a:xfrm>
            <a:off x="-241005" y="694660"/>
            <a:ext cx="3096467" cy="4352261"/>
          </a:xfrm>
          <a:prstGeom prst="ellipse">
            <a:avLst/>
          </a:prstGeom>
        </p:spPr>
        <p:txBody>
          <a:bodyPr vert="horz" lIns="91440" tIns="45720" rIns="91440" bIns="45720" rtlCol="0" anchor="ctr">
            <a:noAutofit/>
          </a:bodyPr>
          <a:lstStyle/>
          <a:p>
            <a:pPr defTabSz="914400"/>
            <a:r>
              <a:rPr lang="en-US" sz="1800" dirty="0" err="1"/>
              <a:t>Murens</a:t>
            </a:r>
            <a:r>
              <a:rPr lang="en-US" sz="1800" dirty="0"/>
              <a:t> </a:t>
            </a:r>
            <a:r>
              <a:rPr lang="en-US" sz="1800" dirty="0" err="1"/>
              <a:t>fald</a:t>
            </a:r>
            <a:r>
              <a:rPr lang="en-US" sz="1800" dirty="0"/>
              <a:t>, 11/9 og </a:t>
            </a:r>
            <a:r>
              <a:rPr lang="en-US" sz="1800" dirty="0" err="1"/>
              <a:t>Finanskrisen</a:t>
            </a:r>
            <a:r>
              <a:rPr lang="en-US" sz="1800" dirty="0"/>
              <a:t> </a:t>
            </a:r>
            <a:r>
              <a:rPr lang="en-US" sz="1800" dirty="0" err="1"/>
              <a:t>har</a:t>
            </a:r>
            <a:r>
              <a:rPr lang="en-US" sz="1800" dirty="0"/>
              <a:t> sat </a:t>
            </a:r>
            <a:r>
              <a:rPr lang="en-US" sz="1800" dirty="0" err="1"/>
              <a:t>aftryk</a:t>
            </a:r>
            <a:r>
              <a:rPr lang="en-US" sz="1800" dirty="0"/>
              <a:t> – og det  </a:t>
            </a:r>
            <a:r>
              <a:rPr lang="en-US" sz="1800" dirty="0" err="1"/>
              <a:t>kommer</a:t>
            </a:r>
            <a:r>
              <a:rPr lang="en-US" sz="1800" dirty="0"/>
              <a:t> Corona </a:t>
            </a:r>
            <a:r>
              <a:rPr lang="en-US" sz="1800" dirty="0" err="1"/>
              <a:t>nok</a:t>
            </a:r>
            <a:r>
              <a:rPr lang="en-US" sz="1800" dirty="0"/>
              <a:t> </a:t>
            </a:r>
            <a:r>
              <a:rPr lang="en-US" sz="1800" dirty="0" err="1"/>
              <a:t>også</a:t>
            </a:r>
            <a:r>
              <a:rPr lang="en-US" sz="1800" dirty="0"/>
              <a:t> </a:t>
            </a:r>
            <a:r>
              <a:rPr lang="en-US" sz="1800" dirty="0" err="1"/>
              <a:t>til</a:t>
            </a:r>
            <a:r>
              <a:rPr lang="en-US" sz="1800" dirty="0"/>
              <a:t>! </a:t>
            </a:r>
            <a:br>
              <a:rPr lang="en-US" sz="1800" dirty="0"/>
            </a:br>
            <a:r>
              <a:rPr lang="en-US" sz="1800" b="1" u="sng" dirty="0"/>
              <a:t>Men</a:t>
            </a:r>
            <a:r>
              <a:rPr lang="en-US" sz="1800" dirty="0"/>
              <a:t> der er </a:t>
            </a:r>
            <a:r>
              <a:rPr lang="en-US" sz="1800" dirty="0" err="1"/>
              <a:t>en</a:t>
            </a:r>
            <a:r>
              <a:rPr lang="en-US" sz="1800" dirty="0"/>
              <a:t> </a:t>
            </a:r>
            <a:r>
              <a:rPr lang="en-US" sz="1800" dirty="0" err="1"/>
              <a:t>anden</a:t>
            </a:r>
            <a:r>
              <a:rPr lang="en-US" sz="1800" dirty="0"/>
              <a:t> </a:t>
            </a:r>
            <a:r>
              <a:rPr lang="en-US" sz="1800" dirty="0" err="1"/>
              <a:t>begivenhed</a:t>
            </a:r>
            <a:r>
              <a:rPr lang="en-US" sz="1800" dirty="0"/>
              <a:t>, der </a:t>
            </a:r>
            <a:r>
              <a:rPr lang="en-US" sz="1800" dirty="0" err="1"/>
              <a:t>reelt</a:t>
            </a:r>
            <a:r>
              <a:rPr lang="en-US" sz="1800" dirty="0"/>
              <a:t> </a:t>
            </a:r>
            <a:r>
              <a:rPr lang="en-US" sz="1800" dirty="0" err="1"/>
              <a:t>kommer</a:t>
            </a:r>
            <a:r>
              <a:rPr lang="en-US" sz="1800" dirty="0"/>
              <a:t> </a:t>
            </a:r>
            <a:r>
              <a:rPr lang="en-US" sz="1800" dirty="0" err="1"/>
              <a:t>til</a:t>
            </a:r>
            <a:r>
              <a:rPr lang="en-US" sz="1800" dirty="0"/>
              <a:t> at </a:t>
            </a:r>
            <a:r>
              <a:rPr lang="en-US" sz="1800" dirty="0" err="1"/>
              <a:t>påvirke</a:t>
            </a:r>
            <a:r>
              <a:rPr lang="en-US" sz="1800" dirty="0"/>
              <a:t> </a:t>
            </a:r>
            <a:r>
              <a:rPr lang="en-US" sz="1800" dirty="0" err="1"/>
              <a:t>ungdomslivet</a:t>
            </a:r>
            <a:r>
              <a:rPr lang="en-US" sz="1800" dirty="0"/>
              <a:t> </a:t>
            </a:r>
            <a:r>
              <a:rPr lang="en-US" sz="1800" dirty="0" err="1"/>
              <a:t>langt</a:t>
            </a:r>
            <a:r>
              <a:rPr lang="en-US" sz="1800" dirty="0"/>
              <a:t> mere……</a:t>
            </a:r>
          </a:p>
        </p:txBody>
      </p:sp>
      <p:pic>
        <p:nvPicPr>
          <p:cNvPr id="1026" name="Picture 2" descr="Billedresultat for sætte spor">
            <a:extLst>
              <a:ext uri="{FF2B5EF4-FFF2-40B4-BE49-F238E27FC236}">
                <a16:creationId xmlns="" xmlns:a16="http://schemas.microsoft.com/office/drawing/2014/main" id="{C8475A92-59E5-49C7-A665-CDC014159256}"/>
              </a:ext>
            </a:extLst>
          </p:cNvPr>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3040688" y="825832"/>
            <a:ext cx="2777490" cy="1566338"/>
          </a:xfrm>
          <a:prstGeom prst="rect">
            <a:avLst/>
          </a:prstGeom>
          <a:extLst>
            <a:ext uri="{909E8E84-426E-40DD-AFC4-6F175D3DCCD1}">
              <a14:hiddenFill xmlns:a14="http://schemas.microsoft.com/office/drawing/2010/main" xmlns="">
                <a:solidFill>
                  <a:srgbClr val="FFFFFF"/>
                </a:solidFill>
              </a14:hiddenFill>
            </a:ext>
          </a:extLst>
        </p:spPr>
      </p:pic>
      <p:pic>
        <p:nvPicPr>
          <p:cNvPr id="2054" name="Picture 6" descr="Finanskrisen | faktalink">
            <a:extLst>
              <a:ext uri="{FF2B5EF4-FFF2-40B4-BE49-F238E27FC236}">
                <a16:creationId xmlns="" xmlns:a16="http://schemas.microsoft.com/office/drawing/2014/main" id="{F212C3B8-2E13-42D1-900A-E840F29E4EF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5945679" y="793765"/>
            <a:ext cx="2777490" cy="1630471"/>
          </a:xfrm>
          <a:prstGeom prst="rect">
            <a:avLst/>
          </a:prstGeom>
          <a:extLst>
            <a:ext uri="{909E8E84-426E-40DD-AFC4-6F175D3DCCD1}">
              <a14:hiddenFill xmlns:a14="http://schemas.microsoft.com/office/drawing/2010/main" xmlns="">
                <a:solidFill>
                  <a:srgbClr val="FFFFFF"/>
                </a:solidFill>
              </a14:hiddenFill>
            </a:ext>
          </a:extLst>
        </p:spPr>
      </p:pic>
      <p:pic>
        <p:nvPicPr>
          <p:cNvPr id="2052" name="Picture 4" descr="Tror du på den officielle historie om 9/11? | PerBraendgaard.dk">
            <a:extLst>
              <a:ext uri="{FF2B5EF4-FFF2-40B4-BE49-F238E27FC236}">
                <a16:creationId xmlns="" xmlns:a16="http://schemas.microsoft.com/office/drawing/2014/main" id="{FB313987-61FF-47FF-B128-9C40A4B328D3}"/>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3040688" y="2852186"/>
            <a:ext cx="2777490" cy="1535896"/>
          </a:xfrm>
          <a:prstGeom prst="rect">
            <a:avLst/>
          </a:prstGeom>
          <a:extLst>
            <a:ext uri="{909E8E84-426E-40DD-AFC4-6F175D3DCCD1}">
              <a14:hiddenFill xmlns:a14="http://schemas.microsoft.com/office/drawing/2010/main" xmlns="">
                <a:solidFill>
                  <a:srgbClr val="FFFFFF"/>
                </a:solidFill>
              </a14:hiddenFill>
            </a:ext>
          </a:extLst>
        </p:spPr>
      </p:pic>
      <p:pic>
        <p:nvPicPr>
          <p:cNvPr id="2050" name="Picture 2" descr="Murens fald blev skelsættende for Europa - Kristeligt Dagblad">
            <a:extLst>
              <a:ext uri="{FF2B5EF4-FFF2-40B4-BE49-F238E27FC236}">
                <a16:creationId xmlns="" xmlns:a16="http://schemas.microsoft.com/office/drawing/2014/main" id="{738308D0-3B73-482A-AAC6-D9EE9B9E1B79}"/>
              </a:ext>
            </a:extLst>
          </p:cNvPr>
          <p:cNvPicPr>
            <a:picLocks noChangeAspect="1" noChangeArrowheads="1"/>
          </p:cNvPicPr>
          <p:nvPr/>
        </p:nvPicPr>
        <p:blipFill rotWithShape="1">
          <a:blip r:embed="rId5" cstate="screen">
            <a:extLst>
              <a:ext uri="{28A0092B-C50C-407E-A947-70E740481C1C}">
                <a14:useLocalDpi xmlns:a14="http://schemas.microsoft.com/office/drawing/2010/main" xmlns="" val="0"/>
              </a:ext>
            </a:extLst>
          </a:blip>
          <a:srcRect b="-1"/>
          <a:stretch/>
        </p:blipFill>
        <p:spPr bwMode="auto">
          <a:xfrm>
            <a:off x="6209761" y="2673729"/>
            <a:ext cx="2257464" cy="1892808"/>
          </a:xfrm>
          <a:prstGeom prst="rect">
            <a:avLst/>
          </a:prstGeom>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119694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5531AE0E-08BC-45D5-ADB0-BA5C7A8435F7}"/>
              </a:ext>
            </a:extLst>
          </p:cNvPr>
          <p:cNvSpPr>
            <a:spLocks noGrp="1"/>
          </p:cNvSpPr>
          <p:nvPr>
            <p:ph type="title"/>
          </p:nvPr>
        </p:nvSpPr>
        <p:spPr/>
        <p:txBody>
          <a:bodyPr>
            <a:normAutofit/>
          </a:bodyPr>
          <a:lstStyle/>
          <a:p>
            <a:r>
              <a:rPr lang="da-DK" sz="3200" b="1" dirty="0"/>
              <a:t>En positiv fortælling for flertallet</a:t>
            </a:r>
          </a:p>
        </p:txBody>
      </p:sp>
      <p:sp>
        <p:nvSpPr>
          <p:cNvPr id="3" name="Pladsholder til indhold 2">
            <a:extLst>
              <a:ext uri="{FF2B5EF4-FFF2-40B4-BE49-F238E27FC236}">
                <a16:creationId xmlns="" xmlns:a16="http://schemas.microsoft.com/office/drawing/2014/main" id="{9C48B5BF-67BD-4D9F-8DA2-6B13D182BE44}"/>
              </a:ext>
            </a:extLst>
          </p:cNvPr>
          <p:cNvSpPr>
            <a:spLocks noGrp="1"/>
          </p:cNvSpPr>
          <p:nvPr>
            <p:ph idx="1"/>
          </p:nvPr>
        </p:nvSpPr>
        <p:spPr>
          <a:xfrm>
            <a:off x="628650" y="1369219"/>
            <a:ext cx="4633306" cy="3263504"/>
          </a:xfrm>
        </p:spPr>
        <p:txBody>
          <a:bodyPr>
            <a:normAutofit/>
          </a:bodyPr>
          <a:lstStyle/>
          <a:p>
            <a:pPr>
              <a:spcAft>
                <a:spcPts val="1200"/>
              </a:spcAft>
            </a:pPr>
            <a:r>
              <a:rPr lang="da-DK" sz="1800" dirty="0"/>
              <a:t>89% af eleverne i 3.-6. klasse går til en fast fritidsaktivitet</a:t>
            </a:r>
          </a:p>
          <a:p>
            <a:pPr>
              <a:spcAft>
                <a:spcPts val="1200"/>
              </a:spcAft>
            </a:pPr>
            <a:r>
              <a:rPr lang="da-DK" sz="1800" dirty="0">
                <a:latin typeface="Gill Sans MT" panose="020B0502020104020203" pitchFamily="34" charset="0"/>
              </a:rPr>
              <a:t>97% af de fritidsaktive glæder sig altid/ofte til at komme afsted til sin fritidsaktivitet</a:t>
            </a:r>
          </a:p>
          <a:p>
            <a:pPr>
              <a:spcAft>
                <a:spcPts val="1200"/>
              </a:spcAft>
            </a:pPr>
            <a:endParaRPr lang="da-DK" sz="1800" dirty="0">
              <a:solidFill>
                <a:srgbClr val="103E56"/>
              </a:solidFill>
              <a:latin typeface="Gill Sans MT" panose="020B0502020104020203" pitchFamily="34" charset="0"/>
            </a:endParaRPr>
          </a:p>
          <a:p>
            <a:pPr>
              <a:spcAft>
                <a:spcPts val="1200"/>
              </a:spcAft>
            </a:pPr>
            <a:endParaRPr lang="da-DK" sz="1800" dirty="0"/>
          </a:p>
          <a:p>
            <a:pPr marL="0" indent="0">
              <a:spcAft>
                <a:spcPts val="1200"/>
              </a:spcAft>
              <a:buNone/>
            </a:pPr>
            <a:endParaRPr lang="da-DK" sz="1800" dirty="0"/>
          </a:p>
        </p:txBody>
      </p:sp>
      <p:pic>
        <p:nvPicPr>
          <p:cNvPr id="4" name="Billede 3">
            <a:extLst>
              <a:ext uri="{FF2B5EF4-FFF2-40B4-BE49-F238E27FC236}">
                <a16:creationId xmlns="" xmlns:a16="http://schemas.microsoft.com/office/drawing/2014/main" id="{08B82392-3723-4280-8E24-4C6BD7EACE00}"/>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grpSp>
        <p:nvGrpSpPr>
          <p:cNvPr id="5" name="Group 4">
            <a:extLst>
              <a:ext uri="{FF2B5EF4-FFF2-40B4-BE49-F238E27FC236}">
                <a16:creationId xmlns="" xmlns:a16="http://schemas.microsoft.com/office/drawing/2014/main" id="{D276A633-7415-4CC8-94D6-3D302C1D26DC}"/>
              </a:ext>
            </a:extLst>
          </p:cNvPr>
          <p:cNvGrpSpPr>
            <a:grpSpLocks noChangeAspect="1"/>
          </p:cNvGrpSpPr>
          <p:nvPr/>
        </p:nvGrpSpPr>
        <p:grpSpPr bwMode="auto">
          <a:xfrm>
            <a:off x="6094413" y="1063625"/>
            <a:ext cx="2617787" cy="3670300"/>
            <a:chOff x="3839" y="670"/>
            <a:chExt cx="1649" cy="2312"/>
          </a:xfrm>
        </p:grpSpPr>
        <p:sp>
          <p:nvSpPr>
            <p:cNvPr id="7" name="AutoShape 3">
              <a:extLst>
                <a:ext uri="{FF2B5EF4-FFF2-40B4-BE49-F238E27FC236}">
                  <a16:creationId xmlns="" xmlns:a16="http://schemas.microsoft.com/office/drawing/2014/main" id="{ABBCDCF9-332A-41CF-A5EF-7047AAAF37C6}"/>
                </a:ext>
              </a:extLst>
            </p:cNvPr>
            <p:cNvSpPr>
              <a:spLocks noChangeAspect="1" noChangeArrowheads="1" noTextEdit="1"/>
            </p:cNvSpPr>
            <p:nvPr/>
          </p:nvSpPr>
          <p:spPr bwMode="auto">
            <a:xfrm>
              <a:off x="3839" y="670"/>
              <a:ext cx="1649" cy="2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pic>
          <p:nvPicPr>
            <p:cNvPr id="2053" name="Picture 5">
              <a:extLst>
                <a:ext uri="{FF2B5EF4-FFF2-40B4-BE49-F238E27FC236}">
                  <a16:creationId xmlns="" xmlns:a16="http://schemas.microsoft.com/office/drawing/2014/main" id="{F983CE05-5A69-4369-A5A6-A1C1FE451272}"/>
                </a:ext>
              </a:extLst>
            </p:cNvPr>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3839" y="670"/>
              <a:ext cx="1650" cy="2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0228757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B3E4E7C-40B2-431F-BD48-F46900050814}"/>
              </a:ext>
            </a:extLst>
          </p:cNvPr>
          <p:cNvSpPr>
            <a:spLocks noGrp="1"/>
          </p:cNvSpPr>
          <p:nvPr>
            <p:ph type="title"/>
          </p:nvPr>
        </p:nvSpPr>
        <p:spPr>
          <a:xfrm>
            <a:off x="713174" y="565150"/>
            <a:ext cx="7886700" cy="994172"/>
          </a:xfrm>
        </p:spPr>
        <p:txBody>
          <a:bodyPr>
            <a:noAutofit/>
          </a:bodyPr>
          <a:lstStyle/>
          <a:p>
            <a:pPr>
              <a:lnSpc>
                <a:spcPct val="150000"/>
              </a:lnSpc>
              <a:spcAft>
                <a:spcPts val="600"/>
              </a:spcAft>
            </a:pPr>
            <a:r>
              <a:rPr lang="da-DK" b="1" dirty="0">
                <a:effectLst/>
                <a:ea typeface="SimSun" panose="02010600030101010101" pitchFamily="2" charset="-122"/>
                <a:cs typeface="Times New Roman" panose="02020603050405020304" pitchFamily="18" charset="0"/>
              </a:rPr>
              <a:t>Hvad hitter?</a:t>
            </a:r>
            <a:br>
              <a:rPr lang="da-DK" b="1" dirty="0">
                <a:effectLst/>
                <a:ea typeface="SimSun" panose="02010600030101010101" pitchFamily="2" charset="-122"/>
                <a:cs typeface="Times New Roman" panose="02020603050405020304" pitchFamily="18" charset="0"/>
              </a:rPr>
            </a:br>
            <a:endParaRPr lang="da-DK" b="1" dirty="0"/>
          </a:p>
        </p:txBody>
      </p:sp>
      <p:graphicFrame>
        <p:nvGraphicFramePr>
          <p:cNvPr id="4" name="Pladsholder til indhold 3">
            <a:extLst>
              <a:ext uri="{FF2B5EF4-FFF2-40B4-BE49-F238E27FC236}">
                <a16:creationId xmlns="" xmlns:a16="http://schemas.microsoft.com/office/drawing/2014/main" id="{AF7EE0CB-859E-4BFB-86ED-947028D7925C}"/>
              </a:ext>
            </a:extLst>
          </p:cNvPr>
          <p:cNvGraphicFramePr>
            <a:graphicFrameLocks noGrp="1"/>
          </p:cNvGraphicFramePr>
          <p:nvPr>
            <p:ph idx="1"/>
          </p:nvPr>
        </p:nvGraphicFramePr>
        <p:xfrm>
          <a:off x="882223" y="1094620"/>
          <a:ext cx="7193696" cy="2954259"/>
        </p:xfrm>
        <a:graphic>
          <a:graphicData uri="http://schemas.openxmlformats.org/drawingml/2006/chart">
            <c:chart xmlns:c="http://schemas.openxmlformats.org/drawingml/2006/chart" xmlns:r="http://schemas.openxmlformats.org/officeDocument/2006/relationships" r:id="rId2"/>
          </a:graphicData>
        </a:graphic>
      </p:graphicFrame>
      <p:pic>
        <p:nvPicPr>
          <p:cNvPr id="5" name="Billede 4">
            <a:extLst>
              <a:ext uri="{FF2B5EF4-FFF2-40B4-BE49-F238E27FC236}">
                <a16:creationId xmlns="" xmlns:a16="http://schemas.microsoft.com/office/drawing/2014/main" id="{68F3B30E-3BA1-408F-94B3-296750F879C4}"/>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
        <p:nvSpPr>
          <p:cNvPr id="6" name="Tekstfelt 5">
            <a:extLst>
              <a:ext uri="{FF2B5EF4-FFF2-40B4-BE49-F238E27FC236}">
                <a16:creationId xmlns="" xmlns:a16="http://schemas.microsoft.com/office/drawing/2014/main" id="{BEFD22CA-810F-463F-B49A-9F98572CA893}"/>
              </a:ext>
            </a:extLst>
          </p:cNvPr>
          <p:cNvSpPr txBox="1"/>
          <p:nvPr/>
        </p:nvSpPr>
        <p:spPr>
          <a:xfrm>
            <a:off x="1012104" y="4121331"/>
            <a:ext cx="6542955" cy="307777"/>
          </a:xfrm>
          <a:prstGeom prst="rect">
            <a:avLst/>
          </a:prstGeom>
          <a:noFill/>
        </p:spPr>
        <p:txBody>
          <a:bodyPr wrap="square">
            <a:spAutoFit/>
          </a:bodyPr>
          <a:lstStyle/>
          <a:p>
            <a:r>
              <a:rPr lang="da-DK" sz="1400" i="1" dirty="0">
                <a:effectLst/>
                <a:latin typeface="+mj-lt"/>
                <a:ea typeface="SimSun" panose="02010600030101010101" pitchFamily="2" charset="-122"/>
                <a:cs typeface="Times New Roman" panose="02020603050405020304" pitchFamily="18" charset="0"/>
              </a:rPr>
              <a:t>Hvor ofte går du til sport eller lignende aktiviteter i din fritid?</a:t>
            </a:r>
            <a:r>
              <a:rPr lang="da-DK" sz="1400" dirty="0">
                <a:effectLst/>
                <a:latin typeface="+mj-lt"/>
                <a:ea typeface="SimSun" panose="02010600030101010101" pitchFamily="2" charset="-122"/>
                <a:cs typeface="Times New Roman" panose="02020603050405020304" pitchFamily="18" charset="0"/>
              </a:rPr>
              <a:t>. </a:t>
            </a:r>
            <a:endParaRPr lang="da-DK" sz="1400" dirty="0">
              <a:latin typeface="+mj-lt"/>
            </a:endParaRPr>
          </a:p>
        </p:txBody>
      </p:sp>
    </p:spTree>
    <p:extLst>
      <p:ext uri="{BB962C8B-B14F-4D97-AF65-F5344CB8AC3E}">
        <p14:creationId xmlns:p14="http://schemas.microsoft.com/office/powerpoint/2010/main" xmlns="" val="41097520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63D3B1E-70D6-450E-8045-2561FE6637D7}"/>
              </a:ext>
            </a:extLst>
          </p:cNvPr>
          <p:cNvSpPr>
            <a:spLocks noGrp="1"/>
          </p:cNvSpPr>
          <p:nvPr>
            <p:ph type="title"/>
          </p:nvPr>
        </p:nvSpPr>
        <p:spPr/>
        <p:txBody>
          <a:bodyPr/>
          <a:lstStyle/>
          <a:p>
            <a:r>
              <a:rPr lang="da-DK" b="1" dirty="0">
                <a:latin typeface="+mn-lt"/>
              </a:rPr>
              <a:t>Kønsopdelte fritidsaktiviteter…</a:t>
            </a:r>
          </a:p>
        </p:txBody>
      </p:sp>
      <p:graphicFrame>
        <p:nvGraphicFramePr>
          <p:cNvPr id="4" name="Pladsholder til indhold 3">
            <a:extLst>
              <a:ext uri="{FF2B5EF4-FFF2-40B4-BE49-F238E27FC236}">
                <a16:creationId xmlns="" xmlns:a16="http://schemas.microsoft.com/office/drawing/2014/main" id="{1434E081-DCC0-4AF4-B6AA-89C67DDCE785}"/>
              </a:ext>
            </a:extLst>
          </p:cNvPr>
          <p:cNvGraphicFramePr>
            <a:graphicFrameLocks noGrp="1"/>
          </p:cNvGraphicFramePr>
          <p:nvPr>
            <p:ph idx="1"/>
          </p:nvPr>
        </p:nvGraphicFramePr>
        <p:xfrm>
          <a:off x="2393950" y="1630394"/>
          <a:ext cx="4356100" cy="2753429"/>
        </p:xfrm>
        <a:graphic>
          <a:graphicData uri="http://schemas.openxmlformats.org/drawingml/2006/table">
            <a:tbl>
              <a:tblPr firstRow="1" firstCol="1" bandRow="1">
                <a:tableStyleId>{5C22544A-7EE6-4342-B048-85BDC9FD1C3A}</a:tableStyleId>
              </a:tblPr>
              <a:tblGrid>
                <a:gridCol w="2197100">
                  <a:extLst>
                    <a:ext uri="{9D8B030D-6E8A-4147-A177-3AD203B41FA5}">
                      <a16:colId xmlns="" xmlns:a16="http://schemas.microsoft.com/office/drawing/2014/main" val="3803236349"/>
                    </a:ext>
                  </a:extLst>
                </a:gridCol>
                <a:gridCol w="939800">
                  <a:extLst>
                    <a:ext uri="{9D8B030D-6E8A-4147-A177-3AD203B41FA5}">
                      <a16:colId xmlns="" xmlns:a16="http://schemas.microsoft.com/office/drawing/2014/main" val="985268718"/>
                    </a:ext>
                  </a:extLst>
                </a:gridCol>
                <a:gridCol w="609600">
                  <a:extLst>
                    <a:ext uri="{9D8B030D-6E8A-4147-A177-3AD203B41FA5}">
                      <a16:colId xmlns="" xmlns:a16="http://schemas.microsoft.com/office/drawing/2014/main" val="3121238794"/>
                    </a:ext>
                  </a:extLst>
                </a:gridCol>
                <a:gridCol w="609600">
                  <a:extLst>
                    <a:ext uri="{9D8B030D-6E8A-4147-A177-3AD203B41FA5}">
                      <a16:colId xmlns="" xmlns:a16="http://schemas.microsoft.com/office/drawing/2014/main" val="1896138636"/>
                    </a:ext>
                  </a:extLst>
                </a:gridCol>
              </a:tblGrid>
              <a:tr h="184150">
                <a:tc>
                  <a:txBody>
                    <a:bodyPr/>
                    <a:lstStyle/>
                    <a:p>
                      <a:pPr>
                        <a:lnSpc>
                          <a:spcPct val="107000"/>
                        </a:lnSpc>
                      </a:pPr>
                      <a:endParaRPr lang="da-DK"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Alle</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Drenge</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Piger</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 xmlns:a16="http://schemas.microsoft.com/office/drawing/2014/main" val="4200615261"/>
                  </a:ext>
                </a:extLst>
              </a:tr>
              <a:tr h="184150">
                <a:tc>
                  <a:txBody>
                    <a:bodyPr/>
                    <a:lstStyle/>
                    <a:p>
                      <a:pPr>
                        <a:lnSpc>
                          <a:spcPct val="150000"/>
                        </a:lnSpc>
                        <a:spcAft>
                          <a:spcPts val="600"/>
                        </a:spcAft>
                      </a:pPr>
                      <a:r>
                        <a:rPr lang="da-DK" sz="1100">
                          <a:effectLst/>
                        </a:rPr>
                        <a:t>Fodbold</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23,1</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35,2</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11,9</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 xmlns:a16="http://schemas.microsoft.com/office/drawing/2014/main" val="2208516663"/>
                  </a:ext>
                </a:extLst>
              </a:tr>
              <a:tr h="184150">
                <a:tc>
                  <a:txBody>
                    <a:bodyPr/>
                    <a:lstStyle/>
                    <a:p>
                      <a:pPr>
                        <a:lnSpc>
                          <a:spcPct val="150000"/>
                        </a:lnSpc>
                        <a:spcAft>
                          <a:spcPts val="600"/>
                        </a:spcAft>
                      </a:pPr>
                      <a:r>
                        <a:rPr lang="da-DK" sz="1100">
                          <a:effectLst/>
                        </a:rPr>
                        <a:t>Gymnastik</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18,7</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9,6</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27,1</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 xmlns:a16="http://schemas.microsoft.com/office/drawing/2014/main" val="3268861035"/>
                  </a:ext>
                </a:extLst>
              </a:tr>
              <a:tr h="184150">
                <a:tc>
                  <a:txBody>
                    <a:bodyPr/>
                    <a:lstStyle/>
                    <a:p>
                      <a:pPr>
                        <a:lnSpc>
                          <a:spcPct val="150000"/>
                        </a:lnSpc>
                        <a:spcAft>
                          <a:spcPts val="600"/>
                        </a:spcAft>
                      </a:pPr>
                      <a:r>
                        <a:rPr lang="da-DK" sz="1100">
                          <a:effectLst/>
                        </a:rPr>
                        <a:t>Svømning</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16,9</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16,3</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17,4</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 xmlns:a16="http://schemas.microsoft.com/office/drawing/2014/main" val="3231487379"/>
                  </a:ext>
                </a:extLst>
              </a:tr>
              <a:tr h="184150">
                <a:tc>
                  <a:txBody>
                    <a:bodyPr/>
                    <a:lstStyle/>
                    <a:p>
                      <a:pPr>
                        <a:lnSpc>
                          <a:spcPct val="150000"/>
                        </a:lnSpc>
                        <a:spcAft>
                          <a:spcPts val="600"/>
                        </a:spcAft>
                      </a:pPr>
                      <a:r>
                        <a:rPr lang="da-DK" sz="1100">
                          <a:effectLst/>
                        </a:rPr>
                        <a:t>Musikundervisning</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11,8</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9,0</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14,5</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 xmlns:a16="http://schemas.microsoft.com/office/drawing/2014/main" val="1333337410"/>
                  </a:ext>
                </a:extLst>
              </a:tr>
              <a:tr h="184150">
                <a:tc>
                  <a:txBody>
                    <a:bodyPr/>
                    <a:lstStyle/>
                    <a:p>
                      <a:pPr>
                        <a:lnSpc>
                          <a:spcPct val="150000"/>
                        </a:lnSpc>
                        <a:spcAft>
                          <a:spcPts val="600"/>
                        </a:spcAft>
                      </a:pPr>
                      <a:r>
                        <a:rPr lang="da-DK" sz="1100">
                          <a:effectLst/>
                        </a:rPr>
                        <a:t>Ridning</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9,9</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0,8</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18,4</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 xmlns:a16="http://schemas.microsoft.com/office/drawing/2014/main" val="3130919982"/>
                  </a:ext>
                </a:extLst>
              </a:tr>
              <a:tr h="184150">
                <a:tc>
                  <a:txBody>
                    <a:bodyPr/>
                    <a:lstStyle/>
                    <a:p>
                      <a:pPr>
                        <a:lnSpc>
                          <a:spcPct val="150000"/>
                        </a:lnSpc>
                        <a:spcAft>
                          <a:spcPts val="600"/>
                        </a:spcAft>
                      </a:pPr>
                      <a:r>
                        <a:rPr lang="da-DK" sz="1100">
                          <a:effectLst/>
                        </a:rPr>
                        <a:t>Dans</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9,1</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0,6</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17,2</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 xmlns:a16="http://schemas.microsoft.com/office/drawing/2014/main" val="1905665595"/>
                  </a:ext>
                </a:extLst>
              </a:tr>
              <a:tr h="184150">
                <a:tc>
                  <a:txBody>
                    <a:bodyPr/>
                    <a:lstStyle/>
                    <a:p>
                      <a:pPr>
                        <a:lnSpc>
                          <a:spcPct val="150000"/>
                        </a:lnSpc>
                        <a:spcAft>
                          <a:spcPts val="600"/>
                        </a:spcAft>
                      </a:pPr>
                      <a:r>
                        <a:rPr lang="da-DK" sz="1100">
                          <a:effectLst/>
                        </a:rPr>
                        <a:t>Spejder/FDF</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9,1</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dirty="0">
                          <a:effectLst/>
                        </a:rPr>
                        <a:t>9,0</a:t>
                      </a:r>
                      <a:endParaRPr lang="da-DK"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9,2</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 xmlns:a16="http://schemas.microsoft.com/office/drawing/2014/main" val="3476276174"/>
                  </a:ext>
                </a:extLst>
              </a:tr>
              <a:tr h="184150">
                <a:tc>
                  <a:txBody>
                    <a:bodyPr/>
                    <a:lstStyle/>
                    <a:p>
                      <a:pPr>
                        <a:lnSpc>
                          <a:spcPct val="150000"/>
                        </a:lnSpc>
                        <a:spcAft>
                          <a:spcPts val="600"/>
                        </a:spcAft>
                      </a:pPr>
                      <a:r>
                        <a:rPr lang="da-DK" sz="1100">
                          <a:effectLst/>
                        </a:rPr>
                        <a:t>Badminton</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8,8</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12,8</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5,1</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 xmlns:a16="http://schemas.microsoft.com/office/drawing/2014/main" val="3624619162"/>
                  </a:ext>
                </a:extLst>
              </a:tr>
              <a:tr h="184150">
                <a:tc>
                  <a:txBody>
                    <a:bodyPr/>
                    <a:lstStyle/>
                    <a:p>
                      <a:pPr>
                        <a:lnSpc>
                          <a:spcPct val="150000"/>
                        </a:lnSpc>
                        <a:spcAft>
                          <a:spcPts val="600"/>
                        </a:spcAft>
                      </a:pPr>
                      <a:r>
                        <a:rPr lang="da-DK" sz="1100">
                          <a:effectLst/>
                        </a:rPr>
                        <a:t>Håndbold</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8,1</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10,3</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6,0</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 xmlns:a16="http://schemas.microsoft.com/office/drawing/2014/main" val="660611618"/>
                  </a:ext>
                </a:extLst>
              </a:tr>
              <a:tr h="273050">
                <a:tc>
                  <a:txBody>
                    <a:bodyPr/>
                    <a:lstStyle/>
                    <a:p>
                      <a:pPr>
                        <a:lnSpc>
                          <a:spcPct val="150000"/>
                        </a:lnSpc>
                        <a:spcAft>
                          <a:spcPts val="600"/>
                        </a:spcAft>
                      </a:pPr>
                      <a:r>
                        <a:rPr lang="da-DK" sz="1100">
                          <a:effectLst/>
                        </a:rPr>
                        <a:t>Esport (i en forening)</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4,5</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6,1</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2,8</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 xmlns:a16="http://schemas.microsoft.com/office/drawing/2014/main" val="1632751113"/>
                  </a:ext>
                </a:extLst>
              </a:tr>
              <a:tr h="184150">
                <a:tc>
                  <a:txBody>
                    <a:bodyPr/>
                    <a:lstStyle/>
                    <a:p>
                      <a:pPr>
                        <a:lnSpc>
                          <a:spcPct val="150000"/>
                        </a:lnSpc>
                        <a:spcAft>
                          <a:spcPts val="600"/>
                        </a:spcAft>
                      </a:pPr>
                      <a:r>
                        <a:rPr lang="da-DK" sz="1100">
                          <a:effectLst/>
                        </a:rPr>
                        <a:t>Kampsport</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4,0</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6,7</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dirty="0">
                          <a:effectLst/>
                        </a:rPr>
                        <a:t>1,6</a:t>
                      </a:r>
                      <a:endParaRPr lang="da-DK"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b"/>
                </a:tc>
                <a:extLst>
                  <a:ext uri="{0D108BD9-81ED-4DB2-BD59-A6C34878D82A}">
                    <a16:rowId xmlns="" xmlns:a16="http://schemas.microsoft.com/office/drawing/2014/main" val="1779850760"/>
                  </a:ext>
                </a:extLst>
              </a:tr>
            </a:tbl>
          </a:graphicData>
        </a:graphic>
      </p:graphicFrame>
      <p:pic>
        <p:nvPicPr>
          <p:cNvPr id="5" name="Billede 4">
            <a:extLst>
              <a:ext uri="{FF2B5EF4-FFF2-40B4-BE49-F238E27FC236}">
                <a16:creationId xmlns="" xmlns:a16="http://schemas.microsoft.com/office/drawing/2014/main" id="{8C2764DF-36EF-4D78-92F7-4C2958206A78}"/>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
        <p:nvSpPr>
          <p:cNvPr id="6" name="Ellipse 5">
            <a:extLst>
              <a:ext uri="{FF2B5EF4-FFF2-40B4-BE49-F238E27FC236}">
                <a16:creationId xmlns="" xmlns:a16="http://schemas.microsoft.com/office/drawing/2014/main" id="{368BD8E7-8741-47D5-B525-23EF5C128196}"/>
              </a:ext>
            </a:extLst>
          </p:cNvPr>
          <p:cNvSpPr/>
          <p:nvPr/>
        </p:nvSpPr>
        <p:spPr>
          <a:xfrm>
            <a:off x="5391805" y="2258607"/>
            <a:ext cx="1493287" cy="3131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Ellipse 6">
            <a:extLst>
              <a:ext uri="{FF2B5EF4-FFF2-40B4-BE49-F238E27FC236}">
                <a16:creationId xmlns="" xmlns:a16="http://schemas.microsoft.com/office/drawing/2014/main" id="{E0D8CC42-777F-4B89-A0F1-A0820CEB9B03}"/>
              </a:ext>
            </a:extLst>
          </p:cNvPr>
          <p:cNvSpPr/>
          <p:nvPr/>
        </p:nvSpPr>
        <p:spPr>
          <a:xfrm>
            <a:off x="5391805" y="3164643"/>
            <a:ext cx="1493287" cy="3131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xmlns="" val="6009818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0E91F5CA-B392-444C-88E3-BF5BAAEBDE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0459807F-B6FA-44D3-9A53-C55B6B5688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3060510"/>
            <a:ext cx="9144000" cy="208298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 xmlns:a16="http://schemas.microsoft.com/office/drawing/2014/main" id="{FC921306-1A53-4615-B3B6-BCF2FA138334}"/>
              </a:ext>
            </a:extLst>
          </p:cNvPr>
          <p:cNvSpPr>
            <a:spLocks noGrp="1"/>
          </p:cNvSpPr>
          <p:nvPr>
            <p:ph type="title"/>
          </p:nvPr>
        </p:nvSpPr>
        <p:spPr>
          <a:xfrm>
            <a:off x="941295" y="3959633"/>
            <a:ext cx="7261411" cy="554910"/>
          </a:xfrm>
        </p:spPr>
        <p:txBody>
          <a:bodyPr vert="horz" lIns="91440" tIns="45720" rIns="91440" bIns="45720" rtlCol="0" anchor="b">
            <a:normAutofit/>
          </a:bodyPr>
          <a:lstStyle/>
          <a:p>
            <a:pPr algn="ctr" defTabSz="914400"/>
            <a:r>
              <a:rPr lang="en-US" sz="1500">
                <a:solidFill>
                  <a:schemeClr val="tx1">
                    <a:lumMod val="85000"/>
                    <a:lumOff val="15000"/>
                  </a:schemeClr>
                </a:solidFill>
              </a:rPr>
              <a:t>Fritidsfællesskaber på tværs af køn……er der ikke mange af…..men det er en vigtig arena i en MeToo-tid</a:t>
            </a:r>
          </a:p>
        </p:txBody>
      </p:sp>
      <p:pic>
        <p:nvPicPr>
          <p:cNvPr id="5" name="Pladsholder til indhold 4" descr="Et billede, der indeholder indendørs, person, gruppe, sidder&#10;&#10;Automatisk genereret beskrivelse">
            <a:extLst>
              <a:ext uri="{FF2B5EF4-FFF2-40B4-BE49-F238E27FC236}">
                <a16:creationId xmlns="" xmlns:a16="http://schemas.microsoft.com/office/drawing/2014/main" id="{8880B008-E78F-4B6B-82D9-349EDD3CBC43}"/>
              </a:ext>
            </a:extLst>
          </p:cNvPr>
          <p:cNvPicPr>
            <a:picLocks noGrp="1" noChangeAspect="1"/>
          </p:cNvPicPr>
          <p:nvPr>
            <p:ph idx="1"/>
          </p:nvPr>
        </p:nvPicPr>
        <p:blipFill rotWithShape="1">
          <a:blip r:embed="rId2" cstate="screen">
            <a:extLst>
              <a:ext uri="{28A0092B-C50C-407E-A947-70E740481C1C}">
                <a14:useLocalDpi xmlns:a14="http://schemas.microsoft.com/office/drawing/2010/main" xmlns="" val="0"/>
              </a:ext>
            </a:extLst>
          </a:blip>
          <a:srcRect/>
          <a:stretch/>
        </p:blipFill>
        <p:spPr>
          <a:xfrm>
            <a:off x="20" y="10"/>
            <a:ext cx="9143979" cy="4414889"/>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xmlns="" val="3804430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3A90D1F2-40B5-4FA3-B9F1-A58153138303}"/>
              </a:ext>
            </a:extLst>
          </p:cNvPr>
          <p:cNvSpPr>
            <a:spLocks noGrp="1"/>
          </p:cNvSpPr>
          <p:nvPr>
            <p:ph type="title"/>
          </p:nvPr>
        </p:nvSpPr>
        <p:spPr/>
        <p:txBody>
          <a:bodyPr/>
          <a:lstStyle/>
          <a:p>
            <a:r>
              <a:rPr lang="da-DK" b="1" dirty="0">
                <a:latin typeface="+mn-lt"/>
              </a:rPr>
              <a:t>Hvad er vigtigt, når man går til noget?</a:t>
            </a:r>
          </a:p>
        </p:txBody>
      </p:sp>
      <p:sp>
        <p:nvSpPr>
          <p:cNvPr id="7" name="Pladsholder til indhold 6">
            <a:extLst>
              <a:ext uri="{FF2B5EF4-FFF2-40B4-BE49-F238E27FC236}">
                <a16:creationId xmlns="" xmlns:a16="http://schemas.microsoft.com/office/drawing/2014/main" id="{F4C5C254-D4D2-4850-9C5D-310E60501589}"/>
              </a:ext>
            </a:extLst>
          </p:cNvPr>
          <p:cNvSpPr>
            <a:spLocks noGrp="1"/>
          </p:cNvSpPr>
          <p:nvPr>
            <p:ph idx="1"/>
          </p:nvPr>
        </p:nvSpPr>
        <p:spPr/>
        <p:txBody>
          <a:bodyPr/>
          <a:lstStyle/>
          <a:p>
            <a:endParaRPr lang="da-DK" dirty="0"/>
          </a:p>
          <a:p>
            <a:endParaRPr lang="da-DK" dirty="0"/>
          </a:p>
          <a:p>
            <a:endParaRPr lang="da-DK" dirty="0"/>
          </a:p>
          <a:p>
            <a:pPr marL="0" indent="0">
              <a:buNone/>
            </a:pPr>
            <a:endParaRPr lang="da-DK" dirty="0"/>
          </a:p>
        </p:txBody>
      </p:sp>
      <p:graphicFrame>
        <p:nvGraphicFramePr>
          <p:cNvPr id="8" name="Tabel 7">
            <a:extLst>
              <a:ext uri="{FF2B5EF4-FFF2-40B4-BE49-F238E27FC236}">
                <a16:creationId xmlns="" xmlns:a16="http://schemas.microsoft.com/office/drawing/2014/main" id="{3F48E857-D19A-4173-955D-0111C2590E8D}"/>
              </a:ext>
            </a:extLst>
          </p:cNvPr>
          <p:cNvGraphicFramePr>
            <a:graphicFrameLocks noGrp="1"/>
          </p:cNvGraphicFramePr>
          <p:nvPr/>
        </p:nvGraphicFramePr>
        <p:xfrm>
          <a:off x="710881" y="1314938"/>
          <a:ext cx="6752912" cy="2644032"/>
        </p:xfrm>
        <a:graphic>
          <a:graphicData uri="http://schemas.openxmlformats.org/drawingml/2006/table">
            <a:tbl>
              <a:tblPr firstRow="1" firstCol="1" bandRow="1">
                <a:tableStyleId>{5C22544A-7EE6-4342-B048-85BDC9FD1C3A}</a:tableStyleId>
              </a:tblPr>
              <a:tblGrid>
                <a:gridCol w="2768566">
                  <a:extLst>
                    <a:ext uri="{9D8B030D-6E8A-4147-A177-3AD203B41FA5}">
                      <a16:colId xmlns="" xmlns:a16="http://schemas.microsoft.com/office/drawing/2014/main" val="1307298567"/>
                    </a:ext>
                  </a:extLst>
                </a:gridCol>
                <a:gridCol w="560749">
                  <a:extLst>
                    <a:ext uri="{9D8B030D-6E8A-4147-A177-3AD203B41FA5}">
                      <a16:colId xmlns="" xmlns:a16="http://schemas.microsoft.com/office/drawing/2014/main" val="1212427996"/>
                    </a:ext>
                  </a:extLst>
                </a:gridCol>
                <a:gridCol w="543863">
                  <a:extLst>
                    <a:ext uri="{9D8B030D-6E8A-4147-A177-3AD203B41FA5}">
                      <a16:colId xmlns="" xmlns:a16="http://schemas.microsoft.com/office/drawing/2014/main" val="3592340000"/>
                    </a:ext>
                  </a:extLst>
                </a:gridCol>
                <a:gridCol w="605778">
                  <a:extLst>
                    <a:ext uri="{9D8B030D-6E8A-4147-A177-3AD203B41FA5}">
                      <a16:colId xmlns="" xmlns:a16="http://schemas.microsoft.com/office/drawing/2014/main" val="1379006215"/>
                    </a:ext>
                  </a:extLst>
                </a:gridCol>
                <a:gridCol w="568489">
                  <a:extLst>
                    <a:ext uri="{9D8B030D-6E8A-4147-A177-3AD203B41FA5}">
                      <a16:colId xmlns="" xmlns:a16="http://schemas.microsoft.com/office/drawing/2014/main" val="3480496831"/>
                    </a:ext>
                  </a:extLst>
                </a:gridCol>
                <a:gridCol w="568489">
                  <a:extLst>
                    <a:ext uri="{9D8B030D-6E8A-4147-A177-3AD203B41FA5}">
                      <a16:colId xmlns="" xmlns:a16="http://schemas.microsoft.com/office/drawing/2014/main" val="772176498"/>
                    </a:ext>
                  </a:extLst>
                </a:gridCol>
                <a:gridCol w="568489">
                  <a:extLst>
                    <a:ext uri="{9D8B030D-6E8A-4147-A177-3AD203B41FA5}">
                      <a16:colId xmlns="" xmlns:a16="http://schemas.microsoft.com/office/drawing/2014/main" val="2442110545"/>
                    </a:ext>
                  </a:extLst>
                </a:gridCol>
                <a:gridCol w="568489">
                  <a:extLst>
                    <a:ext uri="{9D8B030D-6E8A-4147-A177-3AD203B41FA5}">
                      <a16:colId xmlns="" xmlns:a16="http://schemas.microsoft.com/office/drawing/2014/main" val="3395459500"/>
                    </a:ext>
                  </a:extLst>
                </a:gridCol>
              </a:tblGrid>
              <a:tr h="286450">
                <a:tc>
                  <a:txBody>
                    <a:bodyPr/>
                    <a:lstStyle/>
                    <a:p>
                      <a:pPr>
                        <a:lnSpc>
                          <a:spcPct val="107000"/>
                        </a:lnSpc>
                      </a:pPr>
                      <a:endParaRPr lang="da-DK" sz="11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Alle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r>
                        <a:rPr lang="da-DK" sz="1100" dirty="0">
                          <a:effectLst/>
                        </a:rPr>
                        <a:t>Drenge</a:t>
                      </a:r>
                      <a:endParaRPr lang="da-DK" dirty="0"/>
                    </a:p>
                  </a:txBody>
                  <a:tcPr marL="44450" marR="44450" marT="0" marB="0" anchor="b"/>
                </a:tc>
                <a:tc>
                  <a:txBody>
                    <a:bodyPr/>
                    <a:lstStyle/>
                    <a:p>
                      <a:pPr algn="r">
                        <a:lnSpc>
                          <a:spcPct val="150000"/>
                        </a:lnSpc>
                        <a:spcAft>
                          <a:spcPts val="600"/>
                        </a:spcAft>
                      </a:pPr>
                      <a:r>
                        <a:rPr lang="da-DK" sz="1100">
                          <a:effectLst/>
                        </a:rPr>
                        <a:t>Piger</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3. kl.</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4. kl.</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5. kl.</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6. kl</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3063195618"/>
                  </a:ext>
                </a:extLst>
              </a:tr>
              <a:tr h="286450">
                <a:tc>
                  <a:txBody>
                    <a:bodyPr/>
                    <a:lstStyle/>
                    <a:p>
                      <a:pPr>
                        <a:lnSpc>
                          <a:spcPct val="150000"/>
                        </a:lnSpc>
                        <a:spcAft>
                          <a:spcPts val="600"/>
                        </a:spcAft>
                      </a:pPr>
                      <a:r>
                        <a:rPr lang="da-DK" sz="1100">
                          <a:effectLst/>
                        </a:rPr>
                        <a:t>At have det sjovt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89,5</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89,6</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89,3</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89,7</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91,2</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87,6</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90,4</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3083434038"/>
                  </a:ext>
                </a:extLst>
              </a:tr>
              <a:tr h="286450">
                <a:tc>
                  <a:txBody>
                    <a:bodyPr/>
                    <a:lstStyle/>
                    <a:p>
                      <a:pPr>
                        <a:lnSpc>
                          <a:spcPct val="150000"/>
                        </a:lnSpc>
                        <a:spcAft>
                          <a:spcPts val="600"/>
                        </a:spcAft>
                      </a:pPr>
                      <a:r>
                        <a:rPr lang="da-DK" sz="1100">
                          <a:effectLst/>
                        </a:rPr>
                        <a:t>At være sammen med mine venner</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74,3</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78,8</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70,4</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70,4</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71,6</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73,9</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80,8</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2112848084"/>
                  </a:ext>
                </a:extLst>
              </a:tr>
              <a:tr h="286450">
                <a:tc>
                  <a:txBody>
                    <a:bodyPr/>
                    <a:lstStyle/>
                    <a:p>
                      <a:pPr>
                        <a:lnSpc>
                          <a:spcPct val="150000"/>
                        </a:lnSpc>
                        <a:spcAft>
                          <a:spcPts val="600"/>
                        </a:spcAft>
                      </a:pPr>
                      <a:r>
                        <a:rPr lang="da-DK" sz="1100">
                          <a:effectLst/>
                        </a:rPr>
                        <a:t>At blive bedre til min fritidsaktivitet</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72,1</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73,2</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71,1</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61,0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67,6</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77,5</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79,5</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2569793054"/>
                  </a:ext>
                </a:extLst>
              </a:tr>
              <a:tr h="605891">
                <a:tc>
                  <a:txBody>
                    <a:bodyPr/>
                    <a:lstStyle/>
                    <a:p>
                      <a:pPr>
                        <a:lnSpc>
                          <a:spcPct val="150000"/>
                        </a:lnSpc>
                        <a:spcAft>
                          <a:spcPts val="600"/>
                        </a:spcAft>
                      </a:pPr>
                      <a:r>
                        <a:rPr lang="da-DK" sz="1100">
                          <a:effectLst/>
                        </a:rPr>
                        <a:t>At jeg har det godt med trænere/ledere/undervisere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68,4</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70,3</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66,8</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65,9</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66,7</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69,6</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70,7</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1173226300"/>
                  </a:ext>
                </a:extLst>
              </a:tr>
              <a:tr h="605891">
                <a:tc>
                  <a:txBody>
                    <a:bodyPr/>
                    <a:lstStyle/>
                    <a:p>
                      <a:pPr>
                        <a:lnSpc>
                          <a:spcPct val="150000"/>
                        </a:lnSpc>
                        <a:spcAft>
                          <a:spcPts val="600"/>
                        </a:spcAft>
                      </a:pPr>
                      <a:r>
                        <a:rPr lang="da-DK" sz="1100">
                          <a:effectLst/>
                        </a:rPr>
                        <a:t>At have det godt sammen med de andre børn</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66,3</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67,1</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65,4</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dirty="0">
                          <a:effectLst/>
                        </a:rPr>
                        <a:t>65,5</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dirty="0">
                          <a:effectLst/>
                        </a:rPr>
                        <a:t>65,7</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69,0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64,0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2199449801"/>
                  </a:ext>
                </a:extLst>
              </a:tr>
              <a:tr h="286450">
                <a:tc>
                  <a:txBody>
                    <a:bodyPr/>
                    <a:lstStyle/>
                    <a:p>
                      <a:pPr>
                        <a:lnSpc>
                          <a:spcPct val="150000"/>
                        </a:lnSpc>
                        <a:spcAft>
                          <a:spcPts val="600"/>
                        </a:spcAft>
                      </a:pPr>
                      <a:r>
                        <a:rPr lang="da-DK" sz="1100">
                          <a:effectLst/>
                        </a:rPr>
                        <a:t>At opleve at være en del af et fællesskab</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64,1</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65,6</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62,8</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55,6</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61,3</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67,6</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dirty="0">
                          <a:effectLst/>
                        </a:rPr>
                        <a:t>69,9</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3299069313"/>
                  </a:ext>
                </a:extLst>
              </a:tr>
            </a:tbl>
          </a:graphicData>
        </a:graphic>
      </p:graphicFrame>
      <p:sp>
        <p:nvSpPr>
          <p:cNvPr id="9" name="Ellipse 8">
            <a:extLst>
              <a:ext uri="{FF2B5EF4-FFF2-40B4-BE49-F238E27FC236}">
                <a16:creationId xmlns="" xmlns:a16="http://schemas.microsoft.com/office/drawing/2014/main" id="{46334A39-BBEF-4BDC-8E1D-9B4C6C8F1CD7}"/>
              </a:ext>
            </a:extLst>
          </p:cNvPr>
          <p:cNvSpPr/>
          <p:nvPr/>
        </p:nvSpPr>
        <p:spPr>
          <a:xfrm>
            <a:off x="5048411" y="2195313"/>
            <a:ext cx="2743200" cy="3328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 xmlns:a16="http://schemas.microsoft.com/office/drawing/2014/main" id="{CCAC3BAC-7608-40FD-836A-1915E4B4A28E}"/>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
        <p:nvSpPr>
          <p:cNvPr id="11" name="Titel 1">
            <a:extLst>
              <a:ext uri="{FF2B5EF4-FFF2-40B4-BE49-F238E27FC236}">
                <a16:creationId xmlns="" xmlns:a16="http://schemas.microsoft.com/office/drawing/2014/main" id="{E1F802E4-6185-4E4F-B9D6-71D616394A37}"/>
              </a:ext>
            </a:extLst>
          </p:cNvPr>
          <p:cNvSpPr txBox="1">
            <a:spLocks/>
          </p:cNvSpPr>
          <p:nvPr/>
        </p:nvSpPr>
        <p:spPr>
          <a:xfrm>
            <a:off x="628650" y="3687038"/>
            <a:ext cx="7886700" cy="994172"/>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a-DK" sz="1400" i="1" dirty="0">
                <a:ea typeface="SimSun" panose="02010600030101010101" pitchFamily="2" charset="-122"/>
                <a:cs typeface="Arial" panose="020B0604020202020204" pitchFamily="34" charset="0"/>
              </a:rPr>
              <a:t>Andelen af de foreningsaktive, der har svaret ”Ja meget”. </a:t>
            </a:r>
            <a:endParaRPr lang="da-DK" sz="1400" i="1" dirty="0"/>
          </a:p>
        </p:txBody>
      </p:sp>
      <p:sp>
        <p:nvSpPr>
          <p:cNvPr id="10" name="Ellipse 9">
            <a:extLst>
              <a:ext uri="{FF2B5EF4-FFF2-40B4-BE49-F238E27FC236}">
                <a16:creationId xmlns="" xmlns:a16="http://schemas.microsoft.com/office/drawing/2014/main" id="{75F69FBE-7E66-4298-9DA9-3AAA189D1A9A}"/>
              </a:ext>
            </a:extLst>
          </p:cNvPr>
          <p:cNvSpPr/>
          <p:nvPr/>
        </p:nvSpPr>
        <p:spPr>
          <a:xfrm>
            <a:off x="5170857" y="3724479"/>
            <a:ext cx="2743200" cy="3328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xmlns="" val="3413859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8B4B7ACE-A7E5-42ED-8A19-6B59917310D1}"/>
              </a:ext>
            </a:extLst>
          </p:cNvPr>
          <p:cNvSpPr>
            <a:spLocks noGrp="1"/>
          </p:cNvSpPr>
          <p:nvPr>
            <p:ph type="title"/>
          </p:nvPr>
        </p:nvSpPr>
        <p:spPr/>
        <p:txBody>
          <a:bodyPr>
            <a:normAutofit fontScale="90000"/>
          </a:bodyPr>
          <a:lstStyle/>
          <a:p>
            <a:pPr algn="ctr"/>
            <a:r>
              <a:rPr lang="da-DK" sz="2200" i="1" dirty="0">
                <a:effectLst/>
                <a:latin typeface="Arial" panose="020B0604020202020204" pitchFamily="34" charset="0"/>
                <a:ea typeface="SimSun" panose="02010600030101010101" pitchFamily="2" charset="-122"/>
                <a:cs typeface="Times New Roman" panose="02020603050405020304" pitchFamily="18" charset="0"/>
              </a:rPr>
              <a:t/>
            </a:r>
            <a:br>
              <a:rPr lang="da-DK" sz="2200" i="1" dirty="0">
                <a:effectLst/>
                <a:latin typeface="Arial" panose="020B0604020202020204" pitchFamily="34" charset="0"/>
                <a:ea typeface="SimSun" panose="02010600030101010101" pitchFamily="2" charset="-122"/>
                <a:cs typeface="Times New Roman" panose="02020603050405020304" pitchFamily="18" charset="0"/>
              </a:rPr>
            </a:br>
            <a:r>
              <a:rPr lang="da-DK" sz="2200" i="1" dirty="0">
                <a:effectLst/>
                <a:latin typeface="Arial" panose="020B0604020202020204" pitchFamily="34" charset="0"/>
                <a:ea typeface="SimSun" panose="02010600030101010101" pitchFamily="2" charset="-122"/>
                <a:cs typeface="Times New Roman" panose="02020603050405020304" pitchFamily="18" charset="0"/>
              </a:rPr>
              <a:t>”</a:t>
            </a:r>
            <a:r>
              <a:rPr lang="zh-CN" sz="2200" i="1" dirty="0">
                <a:effectLst/>
                <a:latin typeface="Calibri" panose="020F0502020204030204" pitchFamily="34" charset="0"/>
                <a:ea typeface="Arial" panose="020B0604020202020204" pitchFamily="34" charset="0"/>
                <a:cs typeface="Times New Roman" panose="02020603050405020304" pitchFamily="18" charset="0"/>
              </a:rPr>
              <a:t>I skolen sidder man bare og skriver ned i en bog. I fritidsaktiviteter</a:t>
            </a:r>
            <a:r>
              <a:rPr lang="da-DK" sz="2200" i="1" dirty="0">
                <a:effectLst/>
                <a:latin typeface="Arial" panose="020B0604020202020204" pitchFamily="34" charset="0"/>
                <a:ea typeface="SimSun" panose="02010600030101010101" pitchFamily="2" charset="-122"/>
                <a:cs typeface="Times New Roman" panose="02020603050405020304" pitchFamily="18" charset="0"/>
              </a:rPr>
              <a:t>,</a:t>
            </a:r>
            <a:r>
              <a:rPr lang="zh-CN" sz="2200" i="1" dirty="0">
                <a:effectLst/>
                <a:latin typeface="Calibri" panose="020F0502020204030204" pitchFamily="34" charset="0"/>
                <a:ea typeface="Arial" panose="020B0604020202020204" pitchFamily="34" charset="0"/>
                <a:cs typeface="Times New Roman" panose="02020603050405020304" pitchFamily="18" charset="0"/>
              </a:rPr>
              <a:t> der har man det sjovt</a:t>
            </a:r>
            <a:r>
              <a:rPr lang="da-DK" sz="2200" i="1" dirty="0">
                <a:effectLst/>
                <a:latin typeface="Arial" panose="020B0604020202020204" pitchFamily="34" charset="0"/>
                <a:ea typeface="SimSun" panose="02010600030101010101" pitchFamily="2" charset="-122"/>
                <a:cs typeface="Times New Roman" panose="02020603050405020304" pitchFamily="18" charset="0"/>
              </a:rPr>
              <a:t>,</a:t>
            </a:r>
            <a:r>
              <a:rPr lang="zh-CN" sz="2200" i="1" dirty="0">
                <a:effectLst/>
                <a:latin typeface="Calibri" panose="020F0502020204030204" pitchFamily="34" charset="0"/>
                <a:ea typeface="Arial" panose="020B0604020202020204" pitchFamily="34" charset="0"/>
                <a:cs typeface="Times New Roman" panose="02020603050405020304" pitchFamily="18" charset="0"/>
              </a:rPr>
              <a:t> og man gør noget, som man godt kan lide</a:t>
            </a:r>
            <a:r>
              <a:rPr lang="da-DK" sz="2200" i="1" dirty="0">
                <a:effectLst/>
                <a:latin typeface="Arial" panose="020B0604020202020204" pitchFamily="34" charset="0"/>
                <a:ea typeface="SimSun" panose="02010600030101010101" pitchFamily="2" charset="-122"/>
                <a:cs typeface="Times New Roman" panose="02020603050405020304" pitchFamily="18" charset="0"/>
              </a:rPr>
              <a:t>,</a:t>
            </a:r>
            <a:r>
              <a:rPr lang="zh-CN" sz="2200" i="1" dirty="0">
                <a:effectLst/>
                <a:latin typeface="Calibri" panose="020F0502020204030204" pitchFamily="34" charset="0"/>
                <a:ea typeface="Arial" panose="020B0604020202020204" pitchFamily="34" charset="0"/>
                <a:cs typeface="Times New Roman" panose="02020603050405020304" pitchFamily="18" charset="0"/>
              </a:rPr>
              <a:t> og er sammen med sine venner</a:t>
            </a:r>
            <a:r>
              <a:rPr lang="da-DK" sz="2200" i="1" dirty="0">
                <a:effectLst/>
                <a:latin typeface="Arial" panose="020B0604020202020204" pitchFamily="34" charset="0"/>
                <a:ea typeface="SimSun" panose="02010600030101010101" pitchFamily="2" charset="-122"/>
                <a:cs typeface="Times New Roman" panose="02020603050405020304" pitchFamily="18" charset="0"/>
              </a:rPr>
              <a:t>.”(dreng, 5.kl)</a:t>
            </a:r>
            <a:r>
              <a:rPr lang="da-DK" sz="3600" dirty="0">
                <a:effectLst/>
                <a:latin typeface="Calibri" panose="020F0502020204030204" pitchFamily="34" charset="0"/>
                <a:ea typeface="SimSun" panose="02010600030101010101" pitchFamily="2" charset="-122"/>
                <a:cs typeface="Times New Roman" panose="02020603050405020304" pitchFamily="18" charset="0"/>
              </a:rPr>
              <a:t/>
            </a:r>
            <a:br>
              <a:rPr lang="da-DK" sz="3600" dirty="0">
                <a:effectLst/>
                <a:latin typeface="Calibri" panose="020F0502020204030204" pitchFamily="34" charset="0"/>
                <a:ea typeface="SimSun" panose="02010600030101010101" pitchFamily="2" charset="-122"/>
                <a:cs typeface="Times New Roman" panose="02020603050405020304" pitchFamily="18" charset="0"/>
              </a:rPr>
            </a:br>
            <a:endParaRPr lang="da-DK" dirty="0"/>
          </a:p>
        </p:txBody>
      </p:sp>
      <p:sp>
        <p:nvSpPr>
          <p:cNvPr id="3" name="Pladsholder til indhold 2">
            <a:extLst>
              <a:ext uri="{FF2B5EF4-FFF2-40B4-BE49-F238E27FC236}">
                <a16:creationId xmlns="" xmlns:a16="http://schemas.microsoft.com/office/drawing/2014/main" id="{033E64DA-E3B5-473A-BD1F-80B014B6EFA3}"/>
              </a:ext>
            </a:extLst>
          </p:cNvPr>
          <p:cNvSpPr>
            <a:spLocks noGrp="1"/>
          </p:cNvSpPr>
          <p:nvPr>
            <p:ph idx="1"/>
          </p:nvPr>
        </p:nvSpPr>
        <p:spPr/>
        <p:txBody>
          <a:bodyPr>
            <a:normAutofit fontScale="92500" lnSpcReduction="20000"/>
          </a:bodyPr>
          <a:lstStyle/>
          <a:p>
            <a:pPr marL="0" indent="0">
              <a:lnSpc>
                <a:spcPct val="150000"/>
              </a:lnSpc>
              <a:spcAft>
                <a:spcPts val="600"/>
              </a:spcAft>
              <a:buNone/>
            </a:pPr>
            <a:r>
              <a:rPr lang="da-DK" sz="1800" dirty="0">
                <a:effectLst/>
                <a:latin typeface="Arial" panose="020B0604020202020204" pitchFamily="34" charset="0"/>
                <a:ea typeface="SimSun" panose="02010600030101010101" pitchFamily="2" charset="-122"/>
                <a:cs typeface="Times New Roman" panose="02020603050405020304" pitchFamily="18" charset="0"/>
              </a:rPr>
              <a:t>Når vi interviewer eleverne i 3.-6. klasse, forekommer ”byggeklodserne” i den ”sjove” aktivitet bl.a. at være:</a:t>
            </a:r>
            <a:endParaRPr lang="da-DK" sz="1800" dirty="0">
              <a:effectLst/>
              <a:latin typeface="Calibri" panose="020F0502020204030204" pitchFamily="34" charset="0"/>
              <a:ea typeface="SimSun" panose="02010600030101010101" pitchFamily="2" charset="-122"/>
              <a:cs typeface="Times New Roman" panose="02020603050405020304" pitchFamily="18" charset="0"/>
            </a:endParaRPr>
          </a:p>
          <a:p>
            <a:pPr marL="342900" lvl="0" indent="-342900">
              <a:lnSpc>
                <a:spcPct val="150000"/>
              </a:lnSpc>
              <a:spcAft>
                <a:spcPts val="600"/>
              </a:spcAft>
              <a:buFont typeface="Arial" panose="020B0604020202020204" pitchFamily="34" charset="0"/>
              <a:buChar char="-"/>
            </a:pPr>
            <a:r>
              <a:rPr lang="da-DK" sz="1800" b="1" dirty="0">
                <a:effectLst/>
                <a:latin typeface="Arial" panose="020B0604020202020204" pitchFamily="34" charset="0"/>
                <a:ea typeface="Calibri" panose="020F0502020204030204" pitchFamily="34" charset="0"/>
                <a:cs typeface="Times New Roman" panose="02020603050405020304" pitchFamily="18" charset="0"/>
              </a:rPr>
              <a:t>Autonomi:</a:t>
            </a:r>
            <a:r>
              <a:rPr lang="da-DK" sz="1800" dirty="0">
                <a:effectLst/>
                <a:latin typeface="Arial" panose="020B0604020202020204" pitchFamily="34" charset="0"/>
                <a:ea typeface="Calibri" panose="020F0502020204030204" pitchFamily="34" charset="0"/>
                <a:cs typeface="Times New Roman" panose="02020603050405020304" pitchFamily="18" charset="0"/>
              </a:rPr>
              <a:t> At man selv har valgt at være en del af aktiviteten</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600"/>
              </a:spcAft>
              <a:buFont typeface="Arial" panose="020B0604020202020204" pitchFamily="34" charset="0"/>
              <a:buChar char="-"/>
            </a:pPr>
            <a:r>
              <a:rPr lang="da-DK" sz="1800" b="1" dirty="0">
                <a:effectLst/>
                <a:latin typeface="Arial" panose="020B0604020202020204" pitchFamily="34" charset="0"/>
                <a:ea typeface="Calibri" panose="020F0502020204030204" pitchFamily="34" charset="0"/>
                <a:cs typeface="Times New Roman" panose="02020603050405020304" pitchFamily="18" charset="0"/>
              </a:rPr>
              <a:t>Passion</a:t>
            </a:r>
            <a:r>
              <a:rPr lang="da-DK" sz="1800" dirty="0">
                <a:effectLst/>
                <a:latin typeface="Arial" panose="020B0604020202020204" pitchFamily="34" charset="0"/>
                <a:ea typeface="Calibri" panose="020F0502020204030204" pitchFamily="34" charset="0"/>
                <a:cs typeface="Times New Roman" panose="02020603050405020304" pitchFamily="18" charset="0"/>
              </a:rPr>
              <a:t>: At engagementet er drevet af interesse og ikke af pligt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600"/>
              </a:spcAft>
              <a:buFont typeface="Arial" panose="020B0604020202020204" pitchFamily="34" charset="0"/>
              <a:buChar char="-"/>
            </a:pPr>
            <a:r>
              <a:rPr lang="da-DK" sz="1800" b="1" dirty="0">
                <a:effectLst/>
                <a:latin typeface="Arial" panose="020B0604020202020204" pitchFamily="34" charset="0"/>
                <a:ea typeface="Calibri" panose="020F0502020204030204" pitchFamily="34" charset="0"/>
                <a:cs typeface="Times New Roman" panose="02020603050405020304" pitchFamily="18" charset="0"/>
              </a:rPr>
              <a:t>Lyst: </a:t>
            </a:r>
            <a:r>
              <a:rPr lang="da-DK" sz="1800" dirty="0">
                <a:effectLst/>
                <a:latin typeface="Arial" panose="020B0604020202020204" pitchFamily="34" charset="0"/>
                <a:ea typeface="Calibri" panose="020F0502020204030204" pitchFamily="34" charset="0"/>
                <a:cs typeface="Times New Roman" panose="02020603050405020304" pitchFamily="18" charset="0"/>
              </a:rPr>
              <a:t>Til at lære noget nyt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600"/>
              </a:spcAft>
              <a:buFont typeface="Arial" panose="020B0604020202020204" pitchFamily="34" charset="0"/>
              <a:buChar char="-"/>
            </a:pPr>
            <a:r>
              <a:rPr lang="da-DK" sz="1800" b="1" dirty="0">
                <a:effectLst/>
                <a:latin typeface="Arial" panose="020B0604020202020204" pitchFamily="34" charset="0"/>
                <a:ea typeface="Calibri" panose="020F0502020204030204" pitchFamily="34" charset="0"/>
                <a:cs typeface="Times New Roman" panose="02020603050405020304" pitchFamily="18" charset="0"/>
              </a:rPr>
              <a:t>Fællesskab:</a:t>
            </a:r>
            <a:r>
              <a:rPr lang="da-DK" sz="1800" dirty="0">
                <a:effectLst/>
                <a:latin typeface="Arial" panose="020B0604020202020204" pitchFamily="34" charset="0"/>
                <a:ea typeface="Calibri" panose="020F0502020204030204" pitchFamily="34" charset="0"/>
                <a:cs typeface="Times New Roman" panose="02020603050405020304" pitchFamily="18" charset="0"/>
              </a:rPr>
              <a:t> Man er en del af et fællesskab, der er baseret på en fælles passion, snarere end fælles historie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pic>
        <p:nvPicPr>
          <p:cNvPr id="4" name="Billede 3">
            <a:extLst>
              <a:ext uri="{FF2B5EF4-FFF2-40B4-BE49-F238E27FC236}">
                <a16:creationId xmlns="" xmlns:a16="http://schemas.microsoft.com/office/drawing/2014/main" id="{A53084AC-7A11-4BA3-A9FE-FBE5B44EE8CA}"/>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39879049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8310CF2-BA98-473F-95D7-F359D77508BA}"/>
              </a:ext>
            </a:extLst>
          </p:cNvPr>
          <p:cNvSpPr>
            <a:spLocks noGrp="1"/>
          </p:cNvSpPr>
          <p:nvPr>
            <p:ph type="title"/>
          </p:nvPr>
        </p:nvSpPr>
        <p:spPr/>
        <p:txBody>
          <a:bodyPr/>
          <a:lstStyle/>
          <a:p>
            <a:r>
              <a:rPr lang="da-DK" b="1" dirty="0">
                <a:latin typeface="+mn-lt"/>
              </a:rPr>
              <a:t>Hvad er ikke særlig vigtigt?</a:t>
            </a:r>
          </a:p>
        </p:txBody>
      </p:sp>
      <p:graphicFrame>
        <p:nvGraphicFramePr>
          <p:cNvPr id="5" name="Pladsholder til indhold 4">
            <a:extLst>
              <a:ext uri="{FF2B5EF4-FFF2-40B4-BE49-F238E27FC236}">
                <a16:creationId xmlns="" xmlns:a16="http://schemas.microsoft.com/office/drawing/2014/main" id="{C1B80DCD-274C-44AE-9418-22FE39D17522}"/>
              </a:ext>
            </a:extLst>
          </p:cNvPr>
          <p:cNvGraphicFramePr>
            <a:graphicFrameLocks noGrp="1"/>
          </p:cNvGraphicFramePr>
          <p:nvPr>
            <p:ph idx="1"/>
          </p:nvPr>
        </p:nvGraphicFramePr>
        <p:xfrm>
          <a:off x="595245" y="1724183"/>
          <a:ext cx="6113781" cy="1153416"/>
        </p:xfrm>
        <a:graphic>
          <a:graphicData uri="http://schemas.openxmlformats.org/drawingml/2006/table">
            <a:tbl>
              <a:tblPr firstRow="1" firstCol="1" bandRow="1">
                <a:tableStyleId>{5C22544A-7EE6-4342-B048-85BDC9FD1C3A}</a:tableStyleId>
              </a:tblPr>
              <a:tblGrid>
                <a:gridCol w="2506535">
                  <a:extLst>
                    <a:ext uri="{9D8B030D-6E8A-4147-A177-3AD203B41FA5}">
                      <a16:colId xmlns="" xmlns:a16="http://schemas.microsoft.com/office/drawing/2014/main" val="1927362375"/>
                    </a:ext>
                  </a:extLst>
                </a:gridCol>
                <a:gridCol w="437609">
                  <a:extLst>
                    <a:ext uri="{9D8B030D-6E8A-4147-A177-3AD203B41FA5}">
                      <a16:colId xmlns="" xmlns:a16="http://schemas.microsoft.com/office/drawing/2014/main" val="3374631152"/>
                    </a:ext>
                  </a:extLst>
                </a:gridCol>
                <a:gridCol w="70068">
                  <a:extLst>
                    <a:ext uri="{9D8B030D-6E8A-4147-A177-3AD203B41FA5}">
                      <a16:colId xmlns="" xmlns:a16="http://schemas.microsoft.com/office/drawing/2014/main" val="1950324745"/>
                    </a:ext>
                  </a:extLst>
                </a:gridCol>
                <a:gridCol w="492389">
                  <a:extLst>
                    <a:ext uri="{9D8B030D-6E8A-4147-A177-3AD203B41FA5}">
                      <a16:colId xmlns="" xmlns:a16="http://schemas.microsoft.com/office/drawing/2014/main" val="2109869596"/>
                    </a:ext>
                  </a:extLst>
                </a:gridCol>
                <a:gridCol w="548444">
                  <a:extLst>
                    <a:ext uri="{9D8B030D-6E8A-4147-A177-3AD203B41FA5}">
                      <a16:colId xmlns="" xmlns:a16="http://schemas.microsoft.com/office/drawing/2014/main" val="961670481"/>
                    </a:ext>
                  </a:extLst>
                </a:gridCol>
                <a:gridCol w="514684">
                  <a:extLst>
                    <a:ext uri="{9D8B030D-6E8A-4147-A177-3AD203B41FA5}">
                      <a16:colId xmlns="" xmlns:a16="http://schemas.microsoft.com/office/drawing/2014/main" val="1198005680"/>
                    </a:ext>
                  </a:extLst>
                </a:gridCol>
                <a:gridCol w="514684">
                  <a:extLst>
                    <a:ext uri="{9D8B030D-6E8A-4147-A177-3AD203B41FA5}">
                      <a16:colId xmlns="" xmlns:a16="http://schemas.microsoft.com/office/drawing/2014/main" val="3137568155"/>
                    </a:ext>
                  </a:extLst>
                </a:gridCol>
                <a:gridCol w="514684">
                  <a:extLst>
                    <a:ext uri="{9D8B030D-6E8A-4147-A177-3AD203B41FA5}">
                      <a16:colId xmlns="" xmlns:a16="http://schemas.microsoft.com/office/drawing/2014/main" val="2752890738"/>
                    </a:ext>
                  </a:extLst>
                </a:gridCol>
                <a:gridCol w="514684">
                  <a:extLst>
                    <a:ext uri="{9D8B030D-6E8A-4147-A177-3AD203B41FA5}">
                      <a16:colId xmlns="" xmlns:a16="http://schemas.microsoft.com/office/drawing/2014/main" val="1780393416"/>
                    </a:ext>
                  </a:extLst>
                </a:gridCol>
              </a:tblGrid>
              <a:tr h="184150">
                <a:tc>
                  <a:txBody>
                    <a:bodyPr/>
                    <a:lstStyle/>
                    <a:p>
                      <a:pPr>
                        <a:lnSpc>
                          <a:spcPct val="107000"/>
                        </a:lnSpc>
                      </a:pPr>
                      <a:endParaRPr lang="da-DK"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Alle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gridSpan="2">
                  <a:txBody>
                    <a:bodyPr/>
                    <a:lstStyle/>
                    <a:p>
                      <a:pPr algn="r">
                        <a:lnSpc>
                          <a:spcPct val="150000"/>
                        </a:lnSpc>
                        <a:spcAft>
                          <a:spcPts val="600"/>
                        </a:spcAft>
                      </a:pPr>
                      <a:r>
                        <a:rPr lang="da-DK" sz="1100">
                          <a:effectLst/>
                        </a:rPr>
                        <a:t>Drenge</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da-DK"/>
                    </a:p>
                  </a:txBody>
                  <a:tcPr/>
                </a:tc>
                <a:tc>
                  <a:txBody>
                    <a:bodyPr/>
                    <a:lstStyle/>
                    <a:p>
                      <a:pPr algn="r">
                        <a:lnSpc>
                          <a:spcPct val="150000"/>
                        </a:lnSpc>
                        <a:spcAft>
                          <a:spcPts val="600"/>
                        </a:spcAft>
                      </a:pPr>
                      <a:r>
                        <a:rPr lang="da-DK" sz="1100">
                          <a:effectLst/>
                        </a:rPr>
                        <a:t>Piger</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3. kl.</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4. kl.</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5. kl.</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6. kl.</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3161908710"/>
                  </a:ext>
                </a:extLst>
              </a:tr>
              <a:tr h="196850">
                <a:tc>
                  <a:txBody>
                    <a:bodyPr/>
                    <a:lstStyle/>
                    <a:p>
                      <a:pPr>
                        <a:lnSpc>
                          <a:spcPct val="150000"/>
                        </a:lnSpc>
                        <a:spcAft>
                          <a:spcPts val="600"/>
                        </a:spcAft>
                      </a:pPr>
                      <a:r>
                        <a:rPr lang="da-DK" sz="1100">
                          <a:effectLst/>
                        </a:rPr>
                        <a:t>At mine forældre er interesserede i det, jeg laver</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gridSpan="2">
                  <a:txBody>
                    <a:bodyPr/>
                    <a:lstStyle/>
                    <a:p>
                      <a:pPr algn="r">
                        <a:lnSpc>
                          <a:spcPct val="150000"/>
                        </a:lnSpc>
                        <a:spcAft>
                          <a:spcPts val="600"/>
                        </a:spcAft>
                      </a:pPr>
                      <a:r>
                        <a:rPr lang="da-DK" sz="1100">
                          <a:effectLst/>
                        </a:rPr>
                        <a:t>28,0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da-DK"/>
                    </a:p>
                  </a:txBody>
                  <a:tcPr/>
                </a:tc>
                <a:tc>
                  <a:txBody>
                    <a:bodyPr/>
                    <a:lstStyle/>
                    <a:p>
                      <a:pPr algn="r">
                        <a:lnSpc>
                          <a:spcPct val="150000"/>
                        </a:lnSpc>
                        <a:spcAft>
                          <a:spcPts val="600"/>
                        </a:spcAft>
                      </a:pPr>
                      <a:r>
                        <a:rPr lang="da-DK" sz="1100">
                          <a:effectLst/>
                        </a:rPr>
                        <a:t>29,4</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26,7</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28,3</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24,0</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33,7</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23,8</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3921451717"/>
                  </a:ext>
                </a:extLst>
              </a:tr>
              <a:tr h="196850">
                <a:tc>
                  <a:txBody>
                    <a:bodyPr/>
                    <a:lstStyle/>
                    <a:p>
                      <a:pPr>
                        <a:lnSpc>
                          <a:spcPct val="150000"/>
                        </a:lnSpc>
                        <a:spcAft>
                          <a:spcPts val="600"/>
                        </a:spcAft>
                      </a:pPr>
                      <a:r>
                        <a:rPr lang="da-DK" sz="1100">
                          <a:effectLst/>
                        </a:rPr>
                        <a:t>At det er tæt på, hvor jeg bor</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gridSpan="2">
                  <a:txBody>
                    <a:bodyPr/>
                    <a:lstStyle/>
                    <a:p>
                      <a:pPr algn="r">
                        <a:lnSpc>
                          <a:spcPct val="150000"/>
                        </a:lnSpc>
                        <a:spcAft>
                          <a:spcPts val="600"/>
                        </a:spcAft>
                      </a:pPr>
                      <a:r>
                        <a:rPr lang="da-DK" sz="1100">
                          <a:effectLst/>
                        </a:rPr>
                        <a:t>20,7</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da-DK"/>
                    </a:p>
                  </a:txBody>
                  <a:tcPr/>
                </a:tc>
                <a:tc>
                  <a:txBody>
                    <a:bodyPr/>
                    <a:lstStyle/>
                    <a:p>
                      <a:pPr algn="r">
                        <a:lnSpc>
                          <a:spcPct val="150000"/>
                        </a:lnSpc>
                        <a:spcAft>
                          <a:spcPts val="600"/>
                        </a:spcAft>
                      </a:pPr>
                      <a:r>
                        <a:rPr lang="da-DK" sz="1100">
                          <a:effectLst/>
                        </a:rPr>
                        <a:t>24,7</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17,2</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22,9</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14,7</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20,3</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24,3</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3327903583"/>
                  </a:ext>
                </a:extLst>
              </a:tr>
              <a:tr h="196850">
                <a:tc>
                  <a:txBody>
                    <a:bodyPr/>
                    <a:lstStyle/>
                    <a:p>
                      <a:pPr>
                        <a:lnSpc>
                          <a:spcPct val="150000"/>
                        </a:lnSpc>
                        <a:spcAft>
                          <a:spcPts val="600"/>
                        </a:spcAft>
                      </a:pPr>
                      <a:r>
                        <a:rPr lang="da-DK" sz="1100" dirty="0">
                          <a:effectLst/>
                        </a:rPr>
                        <a:t>At vinde</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gridSpan="2">
                  <a:txBody>
                    <a:bodyPr/>
                    <a:lstStyle/>
                    <a:p>
                      <a:pPr algn="r">
                        <a:lnSpc>
                          <a:spcPct val="150000"/>
                        </a:lnSpc>
                        <a:spcAft>
                          <a:spcPts val="600"/>
                        </a:spcAft>
                      </a:pPr>
                      <a:r>
                        <a:rPr lang="da-DK" sz="1100">
                          <a:effectLst/>
                        </a:rPr>
                        <a:t>11,2</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da-DK"/>
                    </a:p>
                  </a:txBody>
                  <a:tcPr/>
                </a:tc>
                <a:tc>
                  <a:txBody>
                    <a:bodyPr/>
                    <a:lstStyle/>
                    <a:p>
                      <a:pPr algn="r">
                        <a:lnSpc>
                          <a:spcPct val="150000"/>
                        </a:lnSpc>
                        <a:spcAft>
                          <a:spcPts val="600"/>
                        </a:spcAft>
                      </a:pPr>
                      <a:r>
                        <a:rPr lang="da-DK" sz="1100">
                          <a:effectLst/>
                        </a:rPr>
                        <a:t>16,2</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6,7</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5,4</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8,8</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a:effectLst/>
                        </a:rPr>
                        <a:t>11,8</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50000"/>
                        </a:lnSpc>
                        <a:spcAft>
                          <a:spcPts val="600"/>
                        </a:spcAft>
                      </a:pPr>
                      <a:r>
                        <a:rPr lang="da-DK" sz="1100" dirty="0">
                          <a:effectLst/>
                        </a:rPr>
                        <a:t>18,0</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 xmlns:a16="http://schemas.microsoft.com/office/drawing/2014/main" val="4195180039"/>
                  </a:ext>
                </a:extLst>
              </a:tr>
            </a:tbl>
          </a:graphicData>
        </a:graphic>
      </p:graphicFrame>
      <p:pic>
        <p:nvPicPr>
          <p:cNvPr id="4" name="Billede 3">
            <a:extLst>
              <a:ext uri="{FF2B5EF4-FFF2-40B4-BE49-F238E27FC236}">
                <a16:creationId xmlns="" xmlns:a16="http://schemas.microsoft.com/office/drawing/2014/main" id="{08747CF8-B414-4CFF-B237-BD4BF7E02BF0}"/>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
        <p:nvSpPr>
          <p:cNvPr id="6" name="Titel 1">
            <a:extLst>
              <a:ext uri="{FF2B5EF4-FFF2-40B4-BE49-F238E27FC236}">
                <a16:creationId xmlns="" xmlns:a16="http://schemas.microsoft.com/office/drawing/2014/main" id="{1F2FEC67-E879-4D5A-942C-C7DFEDD60466}"/>
              </a:ext>
            </a:extLst>
          </p:cNvPr>
          <p:cNvSpPr txBox="1">
            <a:spLocks/>
          </p:cNvSpPr>
          <p:nvPr/>
        </p:nvSpPr>
        <p:spPr>
          <a:xfrm>
            <a:off x="595245" y="2676200"/>
            <a:ext cx="7886700" cy="994172"/>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a-DK" sz="1400" i="1" dirty="0">
                <a:ea typeface="SimSun" panose="02010600030101010101" pitchFamily="2" charset="-122"/>
                <a:cs typeface="Arial" panose="020B0604020202020204" pitchFamily="34" charset="0"/>
              </a:rPr>
              <a:t>Andelen af de foreningsaktive, der har svaret ”Ja meget”. </a:t>
            </a:r>
            <a:endParaRPr lang="da-DK" sz="1400" i="1" dirty="0"/>
          </a:p>
        </p:txBody>
      </p:sp>
    </p:spTree>
    <p:extLst>
      <p:ext uri="{BB962C8B-B14F-4D97-AF65-F5344CB8AC3E}">
        <p14:creationId xmlns:p14="http://schemas.microsoft.com/office/powerpoint/2010/main" xmlns="" val="1118685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3E8EC187-2413-4152-AB80-DFC2F717CAA0}"/>
              </a:ext>
            </a:extLst>
          </p:cNvPr>
          <p:cNvSpPr>
            <a:spLocks noGrp="1"/>
          </p:cNvSpPr>
          <p:nvPr>
            <p:ph type="title"/>
          </p:nvPr>
        </p:nvSpPr>
        <p:spPr/>
        <p:txBody>
          <a:bodyPr>
            <a:normAutofit fontScale="90000"/>
          </a:bodyPr>
          <a:lstStyle/>
          <a:p>
            <a:r>
              <a:rPr lang="da-DK" b="1" dirty="0"/>
              <a:t>Forældrene er ikke altid helt opdateret på hvad der er vigtigt…</a:t>
            </a:r>
          </a:p>
        </p:txBody>
      </p:sp>
      <p:graphicFrame>
        <p:nvGraphicFramePr>
          <p:cNvPr id="4" name="Pladsholder til indhold 3">
            <a:extLst>
              <a:ext uri="{FF2B5EF4-FFF2-40B4-BE49-F238E27FC236}">
                <a16:creationId xmlns="" xmlns:a16="http://schemas.microsoft.com/office/drawing/2014/main" id="{A81176DF-F8E5-47B5-BDDE-50A622105581}"/>
              </a:ext>
            </a:extLst>
          </p:cNvPr>
          <p:cNvGraphicFramePr>
            <a:graphicFrameLocks noGrp="1"/>
          </p:cNvGraphicFramePr>
          <p:nvPr>
            <p:ph idx="1"/>
          </p:nvPr>
        </p:nvGraphicFramePr>
        <p:xfrm>
          <a:off x="628650" y="1370012"/>
          <a:ext cx="7886700" cy="3773487"/>
        </p:xfrm>
        <a:graphic>
          <a:graphicData uri="http://schemas.openxmlformats.org/drawingml/2006/chart">
            <c:chart xmlns:c="http://schemas.openxmlformats.org/drawingml/2006/chart" xmlns:r="http://schemas.openxmlformats.org/officeDocument/2006/relationships" r:id="rId2"/>
          </a:graphicData>
        </a:graphic>
      </p:graphicFrame>
      <p:pic>
        <p:nvPicPr>
          <p:cNvPr id="5" name="Billede 4">
            <a:extLst>
              <a:ext uri="{FF2B5EF4-FFF2-40B4-BE49-F238E27FC236}">
                <a16:creationId xmlns="" xmlns:a16="http://schemas.microsoft.com/office/drawing/2014/main" id="{12806FCA-723A-4533-95EE-B6B1E7CF2E0D}"/>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40606317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322225D-6B77-4081-BDC9-CB1A26AF35B6}"/>
              </a:ext>
            </a:extLst>
          </p:cNvPr>
          <p:cNvSpPr>
            <a:spLocks noGrp="1"/>
          </p:cNvSpPr>
          <p:nvPr>
            <p:ph type="title"/>
          </p:nvPr>
        </p:nvSpPr>
        <p:spPr>
          <a:xfrm>
            <a:off x="794188" y="539805"/>
            <a:ext cx="7886700" cy="390583"/>
          </a:xfrm>
        </p:spPr>
        <p:txBody>
          <a:bodyPr>
            <a:noAutofit/>
          </a:bodyPr>
          <a:lstStyle/>
          <a:p>
            <a:r>
              <a:rPr lang="da-DK" sz="3200" b="1" dirty="0">
                <a:latin typeface="+mn-lt"/>
              </a:rPr>
              <a:t>Hvorfor stoppede du med at gå til…?</a:t>
            </a:r>
          </a:p>
        </p:txBody>
      </p:sp>
      <p:graphicFrame>
        <p:nvGraphicFramePr>
          <p:cNvPr id="4" name="Pladsholder til indhold 3">
            <a:extLst>
              <a:ext uri="{FF2B5EF4-FFF2-40B4-BE49-F238E27FC236}">
                <a16:creationId xmlns="" xmlns:a16="http://schemas.microsoft.com/office/drawing/2014/main" id="{35DF2BAC-D7C2-4A32-95FB-6768FF678094}"/>
              </a:ext>
            </a:extLst>
          </p:cNvPr>
          <p:cNvGraphicFramePr>
            <a:graphicFrameLocks noGrp="1"/>
          </p:cNvGraphicFramePr>
          <p:nvPr>
            <p:ph idx="1"/>
            <p:extLst>
              <p:ext uri="{D42A27DB-BD31-4B8C-83A1-F6EECF244321}">
                <p14:modId xmlns:p14="http://schemas.microsoft.com/office/powerpoint/2010/main" xmlns="" val="2872511050"/>
              </p:ext>
            </p:extLst>
          </p:nvPr>
        </p:nvGraphicFramePr>
        <p:xfrm>
          <a:off x="1511935" y="1282896"/>
          <a:ext cx="6120130" cy="2943929"/>
        </p:xfrm>
        <a:graphic>
          <a:graphicData uri="http://schemas.openxmlformats.org/drawingml/2006/table">
            <a:tbl>
              <a:tblPr firstRow="1" firstCol="1" bandRow="1">
                <a:tableStyleId>{5C22544A-7EE6-4342-B048-85BDC9FD1C3A}</a:tableStyleId>
              </a:tblPr>
              <a:tblGrid>
                <a:gridCol w="3637280">
                  <a:extLst>
                    <a:ext uri="{9D8B030D-6E8A-4147-A177-3AD203B41FA5}">
                      <a16:colId xmlns="" xmlns:a16="http://schemas.microsoft.com/office/drawing/2014/main" val="2732282130"/>
                    </a:ext>
                  </a:extLst>
                </a:gridCol>
                <a:gridCol w="708025">
                  <a:extLst>
                    <a:ext uri="{9D8B030D-6E8A-4147-A177-3AD203B41FA5}">
                      <a16:colId xmlns="" xmlns:a16="http://schemas.microsoft.com/office/drawing/2014/main" val="3189410050"/>
                    </a:ext>
                  </a:extLst>
                </a:gridCol>
                <a:gridCol w="862965">
                  <a:extLst>
                    <a:ext uri="{9D8B030D-6E8A-4147-A177-3AD203B41FA5}">
                      <a16:colId xmlns="" xmlns:a16="http://schemas.microsoft.com/office/drawing/2014/main" val="4230146618"/>
                    </a:ext>
                  </a:extLst>
                </a:gridCol>
                <a:gridCol w="911860">
                  <a:extLst>
                    <a:ext uri="{9D8B030D-6E8A-4147-A177-3AD203B41FA5}">
                      <a16:colId xmlns="" xmlns:a16="http://schemas.microsoft.com/office/drawing/2014/main" val="862353604"/>
                    </a:ext>
                  </a:extLst>
                </a:gridCol>
              </a:tblGrid>
              <a:tr h="234950">
                <a:tc>
                  <a:txBody>
                    <a:bodyPr/>
                    <a:lstStyle/>
                    <a:p>
                      <a:pPr>
                        <a:lnSpc>
                          <a:spcPct val="150000"/>
                        </a:lnSpc>
                        <a:spcAft>
                          <a:spcPts val="600"/>
                        </a:spcAft>
                      </a:pPr>
                      <a:r>
                        <a:rPr lang="da-DK" sz="1100" dirty="0">
                          <a:effectLst/>
                        </a:rPr>
                        <a:t> </a:t>
                      </a:r>
                      <a:endParaRPr lang="da-DK"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Fodbold</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Svømning</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Gymnastik</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extLst>
                  <a:ext uri="{0D108BD9-81ED-4DB2-BD59-A6C34878D82A}">
                    <a16:rowId xmlns="" xmlns:a16="http://schemas.microsoft.com/office/drawing/2014/main" val="3503007890"/>
                  </a:ext>
                </a:extLst>
              </a:tr>
              <a:tr h="222250">
                <a:tc>
                  <a:txBody>
                    <a:bodyPr/>
                    <a:lstStyle/>
                    <a:p>
                      <a:pPr>
                        <a:lnSpc>
                          <a:spcPct val="150000"/>
                        </a:lnSpc>
                        <a:spcAft>
                          <a:spcPts val="600"/>
                        </a:spcAft>
                      </a:pPr>
                      <a:r>
                        <a:rPr lang="da-DK" sz="1100">
                          <a:effectLst/>
                        </a:rPr>
                        <a:t>Jeg havde lyst til at gå til noget andet</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58,8</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47,6</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51,7</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extLst>
                  <a:ext uri="{0D108BD9-81ED-4DB2-BD59-A6C34878D82A}">
                    <a16:rowId xmlns="" xmlns:a16="http://schemas.microsoft.com/office/drawing/2014/main" val="3661783786"/>
                  </a:ext>
                </a:extLst>
              </a:tr>
              <a:tr h="222250">
                <a:tc>
                  <a:txBody>
                    <a:bodyPr/>
                    <a:lstStyle/>
                    <a:p>
                      <a:pPr>
                        <a:lnSpc>
                          <a:spcPct val="150000"/>
                        </a:lnSpc>
                        <a:spcAft>
                          <a:spcPts val="600"/>
                        </a:spcAft>
                      </a:pPr>
                      <a:r>
                        <a:rPr lang="da-DK" sz="1100">
                          <a:effectLst/>
                        </a:rPr>
                        <a:t>Det handlede for meget om at vinde</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21,7</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5,8</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4,4</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extLst>
                  <a:ext uri="{0D108BD9-81ED-4DB2-BD59-A6C34878D82A}">
                    <a16:rowId xmlns="" xmlns:a16="http://schemas.microsoft.com/office/drawing/2014/main" val="1498493310"/>
                  </a:ext>
                </a:extLst>
              </a:tr>
              <a:tr h="222250">
                <a:tc>
                  <a:txBody>
                    <a:bodyPr/>
                    <a:lstStyle/>
                    <a:p>
                      <a:pPr>
                        <a:lnSpc>
                          <a:spcPct val="150000"/>
                        </a:lnSpc>
                        <a:spcAft>
                          <a:spcPts val="600"/>
                        </a:spcAft>
                      </a:pPr>
                      <a:r>
                        <a:rPr lang="da-DK" sz="1100">
                          <a:effectLst/>
                        </a:rPr>
                        <a:t>Jeg følte mig udenfor</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18,1</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6,3</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11,5</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extLst>
                  <a:ext uri="{0D108BD9-81ED-4DB2-BD59-A6C34878D82A}">
                    <a16:rowId xmlns="" xmlns:a16="http://schemas.microsoft.com/office/drawing/2014/main" val="1553233805"/>
                  </a:ext>
                </a:extLst>
              </a:tr>
              <a:tr h="222250">
                <a:tc>
                  <a:txBody>
                    <a:bodyPr/>
                    <a:lstStyle/>
                    <a:p>
                      <a:pPr>
                        <a:lnSpc>
                          <a:spcPct val="150000"/>
                        </a:lnSpc>
                        <a:spcAft>
                          <a:spcPts val="600"/>
                        </a:spcAft>
                      </a:pPr>
                      <a:r>
                        <a:rPr lang="da-DK" sz="1100">
                          <a:effectLst/>
                        </a:rPr>
                        <a:t>Jeg blev ikke bedre</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17,8</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10,9</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19,8</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extLst>
                  <a:ext uri="{0D108BD9-81ED-4DB2-BD59-A6C34878D82A}">
                    <a16:rowId xmlns="" xmlns:a16="http://schemas.microsoft.com/office/drawing/2014/main" val="2619751133"/>
                  </a:ext>
                </a:extLst>
              </a:tr>
              <a:tr h="222250">
                <a:tc>
                  <a:txBody>
                    <a:bodyPr/>
                    <a:lstStyle/>
                    <a:p>
                      <a:pPr>
                        <a:lnSpc>
                          <a:spcPct val="150000"/>
                        </a:lnSpc>
                        <a:spcAft>
                          <a:spcPts val="600"/>
                        </a:spcAft>
                      </a:pPr>
                      <a:r>
                        <a:rPr lang="da-DK" sz="1100">
                          <a:effectLst/>
                        </a:rPr>
                        <a:t>Jeg havde det ikke godt med trænerne/lederne</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12,3</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4,6</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10,3</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extLst>
                  <a:ext uri="{0D108BD9-81ED-4DB2-BD59-A6C34878D82A}">
                    <a16:rowId xmlns="" xmlns:a16="http://schemas.microsoft.com/office/drawing/2014/main" val="729251812"/>
                  </a:ext>
                </a:extLst>
              </a:tr>
              <a:tr h="222250">
                <a:tc>
                  <a:txBody>
                    <a:bodyPr/>
                    <a:lstStyle/>
                    <a:p>
                      <a:pPr>
                        <a:lnSpc>
                          <a:spcPct val="150000"/>
                        </a:lnSpc>
                        <a:spcAft>
                          <a:spcPts val="600"/>
                        </a:spcAft>
                      </a:pPr>
                      <a:r>
                        <a:rPr lang="da-DK" sz="1100">
                          <a:effectLst/>
                        </a:rPr>
                        <a:t>Mine venner stoppede</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12,3</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12</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10,8</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extLst>
                  <a:ext uri="{0D108BD9-81ED-4DB2-BD59-A6C34878D82A}">
                    <a16:rowId xmlns="" xmlns:a16="http://schemas.microsoft.com/office/drawing/2014/main" val="911949742"/>
                  </a:ext>
                </a:extLst>
              </a:tr>
              <a:tr h="222250">
                <a:tc>
                  <a:txBody>
                    <a:bodyPr/>
                    <a:lstStyle/>
                    <a:p>
                      <a:pPr>
                        <a:lnSpc>
                          <a:spcPct val="150000"/>
                        </a:lnSpc>
                        <a:spcAft>
                          <a:spcPts val="600"/>
                        </a:spcAft>
                      </a:pPr>
                      <a:r>
                        <a:rPr lang="da-DK" sz="1100">
                          <a:effectLst/>
                        </a:rPr>
                        <a:t>Fordi jeg oplevede drilleri eller udelukkelse</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7</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1,3</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3,4</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extLst>
                  <a:ext uri="{0D108BD9-81ED-4DB2-BD59-A6C34878D82A}">
                    <a16:rowId xmlns="" xmlns:a16="http://schemas.microsoft.com/office/drawing/2014/main" val="3801646597"/>
                  </a:ext>
                </a:extLst>
              </a:tr>
              <a:tr h="222250">
                <a:tc>
                  <a:txBody>
                    <a:bodyPr/>
                    <a:lstStyle/>
                    <a:p>
                      <a:pPr>
                        <a:lnSpc>
                          <a:spcPct val="150000"/>
                        </a:lnSpc>
                        <a:spcAft>
                          <a:spcPts val="600"/>
                        </a:spcAft>
                      </a:pPr>
                      <a:r>
                        <a:rPr lang="da-DK" sz="1100">
                          <a:effectLst/>
                        </a:rPr>
                        <a:t>Mine forældre bestemte, jeg skulle stoppe</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3,1</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6,1</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2,5</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extLst>
                  <a:ext uri="{0D108BD9-81ED-4DB2-BD59-A6C34878D82A}">
                    <a16:rowId xmlns="" xmlns:a16="http://schemas.microsoft.com/office/drawing/2014/main" val="1576896102"/>
                  </a:ext>
                </a:extLst>
              </a:tr>
              <a:tr h="222250">
                <a:tc>
                  <a:txBody>
                    <a:bodyPr/>
                    <a:lstStyle/>
                    <a:p>
                      <a:pPr>
                        <a:lnSpc>
                          <a:spcPct val="150000"/>
                        </a:lnSpc>
                        <a:spcAft>
                          <a:spcPts val="600"/>
                        </a:spcAft>
                      </a:pPr>
                      <a:r>
                        <a:rPr lang="da-DK" sz="1100">
                          <a:effectLst/>
                        </a:rPr>
                        <a:t>På grund af corona</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2,8</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6,7</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4,4</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extLst>
                  <a:ext uri="{0D108BD9-81ED-4DB2-BD59-A6C34878D82A}">
                    <a16:rowId xmlns="" xmlns:a16="http://schemas.microsoft.com/office/drawing/2014/main" val="1445732554"/>
                  </a:ext>
                </a:extLst>
              </a:tr>
              <a:tr h="222250">
                <a:tc>
                  <a:txBody>
                    <a:bodyPr/>
                    <a:lstStyle/>
                    <a:p>
                      <a:pPr>
                        <a:lnSpc>
                          <a:spcPct val="150000"/>
                        </a:lnSpc>
                        <a:spcAft>
                          <a:spcPts val="600"/>
                        </a:spcAft>
                      </a:pPr>
                      <a:r>
                        <a:rPr lang="da-DK" sz="1100">
                          <a:effectLst/>
                        </a:rPr>
                        <a:t>Ved ikke/kan ikke huske hvorfor</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8,9</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6,5</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13,3</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extLst>
                  <a:ext uri="{0D108BD9-81ED-4DB2-BD59-A6C34878D82A}">
                    <a16:rowId xmlns="" xmlns:a16="http://schemas.microsoft.com/office/drawing/2014/main" val="2305302227"/>
                  </a:ext>
                </a:extLst>
              </a:tr>
              <a:tr h="222250">
                <a:tc>
                  <a:txBody>
                    <a:bodyPr/>
                    <a:lstStyle/>
                    <a:p>
                      <a:pPr>
                        <a:lnSpc>
                          <a:spcPct val="150000"/>
                        </a:lnSpc>
                        <a:spcAft>
                          <a:spcPts val="600"/>
                        </a:spcAft>
                      </a:pPr>
                      <a:r>
                        <a:rPr lang="da-DK" sz="1100">
                          <a:effectLst/>
                        </a:rPr>
                        <a:t>Andre grunde</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24,2</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26,3</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dirty="0">
                          <a:effectLst/>
                        </a:rPr>
                        <a:t>28</a:t>
                      </a:r>
                      <a:endParaRPr lang="da-DK"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extLst>
                  <a:ext uri="{0D108BD9-81ED-4DB2-BD59-A6C34878D82A}">
                    <a16:rowId xmlns="" xmlns:a16="http://schemas.microsoft.com/office/drawing/2014/main" val="3533741430"/>
                  </a:ext>
                </a:extLst>
              </a:tr>
              <a:tr h="228600">
                <a:tc gridSpan="2">
                  <a:txBody>
                    <a:bodyPr/>
                    <a:lstStyle/>
                    <a:p>
                      <a:pPr>
                        <a:lnSpc>
                          <a:spcPct val="150000"/>
                        </a:lnSpc>
                        <a:spcAft>
                          <a:spcPts val="600"/>
                        </a:spcAft>
                      </a:pPr>
                      <a:r>
                        <a:rPr lang="da-DK" sz="1100">
                          <a:effectLst/>
                        </a:rPr>
                        <a:t>Jeg lærte at svømme og behøvede ikke at gå der mere</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hMerge="1">
                  <a:txBody>
                    <a:bodyPr/>
                    <a:lstStyle/>
                    <a:p>
                      <a:endParaRPr lang="da-DK"/>
                    </a:p>
                  </a:txBody>
                  <a:tcPr/>
                </a:tc>
                <a:tc>
                  <a:txBody>
                    <a:bodyPr/>
                    <a:lstStyle/>
                    <a:p>
                      <a:pPr algn="ctr">
                        <a:lnSpc>
                          <a:spcPct val="150000"/>
                        </a:lnSpc>
                        <a:spcAft>
                          <a:spcPts val="600"/>
                        </a:spcAft>
                      </a:pPr>
                      <a:r>
                        <a:rPr lang="da-DK" sz="1100">
                          <a:effectLst/>
                        </a:rPr>
                        <a:t>35</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nSpc>
                          <a:spcPct val="150000"/>
                        </a:lnSpc>
                        <a:spcAft>
                          <a:spcPts val="600"/>
                        </a:spcAft>
                      </a:pPr>
                      <a:r>
                        <a:rPr lang="da-DK" sz="1100" dirty="0">
                          <a:effectLst/>
                        </a:rPr>
                        <a:t> </a:t>
                      </a:r>
                      <a:endParaRPr lang="da-DK"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extLst>
                  <a:ext uri="{0D108BD9-81ED-4DB2-BD59-A6C34878D82A}">
                    <a16:rowId xmlns="" xmlns:a16="http://schemas.microsoft.com/office/drawing/2014/main" val="1532221"/>
                  </a:ext>
                </a:extLst>
              </a:tr>
            </a:tbl>
          </a:graphicData>
        </a:graphic>
      </p:graphicFrame>
      <p:pic>
        <p:nvPicPr>
          <p:cNvPr id="5" name="Billede 4">
            <a:extLst>
              <a:ext uri="{FF2B5EF4-FFF2-40B4-BE49-F238E27FC236}">
                <a16:creationId xmlns="" xmlns:a16="http://schemas.microsoft.com/office/drawing/2014/main" id="{F2034EC5-1BF4-400E-8DB0-321A12502BCA}"/>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
        <p:nvSpPr>
          <p:cNvPr id="6" name="Ellipse 5">
            <a:extLst>
              <a:ext uri="{FF2B5EF4-FFF2-40B4-BE49-F238E27FC236}">
                <a16:creationId xmlns="" xmlns:a16="http://schemas.microsoft.com/office/drawing/2014/main" id="{EA8281EB-F925-45D6-9434-71C68E23CF6A}"/>
              </a:ext>
            </a:extLst>
          </p:cNvPr>
          <p:cNvSpPr/>
          <p:nvPr/>
        </p:nvSpPr>
        <p:spPr>
          <a:xfrm>
            <a:off x="4871545" y="1730462"/>
            <a:ext cx="2916621" cy="7447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xmlns="" val="20945875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17E47567-12C1-4A83-A2A8-00C2C7A0CFF7}"/>
              </a:ext>
            </a:extLst>
          </p:cNvPr>
          <p:cNvSpPr>
            <a:spLocks noGrp="1"/>
          </p:cNvSpPr>
          <p:nvPr>
            <p:ph type="title"/>
          </p:nvPr>
        </p:nvSpPr>
        <p:spPr/>
        <p:txBody>
          <a:bodyPr/>
          <a:lstStyle/>
          <a:p>
            <a:r>
              <a:rPr lang="da-DK" b="1" dirty="0"/>
              <a:t>Omvalg eller fravalg?</a:t>
            </a:r>
          </a:p>
        </p:txBody>
      </p:sp>
      <p:sp>
        <p:nvSpPr>
          <p:cNvPr id="3" name="Pladsholder til indhold 2">
            <a:extLst>
              <a:ext uri="{FF2B5EF4-FFF2-40B4-BE49-F238E27FC236}">
                <a16:creationId xmlns="" xmlns:a16="http://schemas.microsoft.com/office/drawing/2014/main" id="{27BC4143-049E-412E-9AB5-D26136FE6390}"/>
              </a:ext>
            </a:extLst>
          </p:cNvPr>
          <p:cNvSpPr>
            <a:spLocks noGrp="1"/>
          </p:cNvSpPr>
          <p:nvPr>
            <p:ph idx="1"/>
          </p:nvPr>
        </p:nvSpPr>
        <p:spPr>
          <a:xfrm>
            <a:off x="628650" y="1369219"/>
            <a:ext cx="4742489" cy="3263504"/>
          </a:xfrm>
        </p:spPr>
        <p:txBody>
          <a:bodyPr>
            <a:noAutofit/>
          </a:bodyPr>
          <a:lstStyle/>
          <a:p>
            <a:pPr marL="0" indent="0">
              <a:buNone/>
            </a:pPr>
            <a:r>
              <a:rPr lang="da-DK" sz="1800" dirty="0"/>
              <a:t>Det, der for den enkelte forening kan opleves som frafald og fravalg, er reelt mere udtryk for:</a:t>
            </a:r>
          </a:p>
          <a:p>
            <a:pPr marL="0" indent="0">
              <a:buNone/>
            </a:pPr>
            <a:endParaRPr lang="da-DK" sz="1800" dirty="0"/>
          </a:p>
          <a:p>
            <a:pPr marL="0" indent="0">
              <a:buNone/>
            </a:pPr>
            <a:r>
              <a:rPr lang="da-DK" sz="1800" dirty="0"/>
              <a:t>1. Et omvalg, hvor børnene omgør de valg, der tidligere er truffet af forældre og med afsæt i et ønske om at være sammen med en bestemt gruppe af venner og fortælling om sig selv.</a:t>
            </a:r>
          </a:p>
          <a:p>
            <a:pPr marL="0" indent="0">
              <a:buNone/>
            </a:pPr>
            <a:endParaRPr lang="da-DK" sz="1800" dirty="0"/>
          </a:p>
          <a:p>
            <a:pPr marL="0" indent="0">
              <a:buNone/>
            </a:pPr>
            <a:r>
              <a:rPr lang="da-DK" sz="1800" dirty="0"/>
              <a:t>2. Fokusere mere intensivt på én eller to andre aktiviteter. </a:t>
            </a:r>
          </a:p>
          <a:p>
            <a:pPr marL="0" indent="0">
              <a:buNone/>
            </a:pPr>
            <a:endParaRPr lang="da-DK" sz="1800" dirty="0"/>
          </a:p>
          <a:p>
            <a:pPr marL="0" indent="0">
              <a:buNone/>
            </a:pPr>
            <a:endParaRPr lang="da-DK" sz="1800" dirty="0"/>
          </a:p>
        </p:txBody>
      </p:sp>
      <p:sp>
        <p:nvSpPr>
          <p:cNvPr id="5" name="Tekstfelt 4">
            <a:extLst>
              <a:ext uri="{FF2B5EF4-FFF2-40B4-BE49-F238E27FC236}">
                <a16:creationId xmlns="" xmlns:a16="http://schemas.microsoft.com/office/drawing/2014/main" id="{700D5C32-D100-424E-8614-2E37A4F60276}"/>
              </a:ext>
            </a:extLst>
          </p:cNvPr>
          <p:cNvSpPr txBox="1"/>
          <p:nvPr/>
        </p:nvSpPr>
        <p:spPr>
          <a:xfrm>
            <a:off x="6339328" y="1369219"/>
            <a:ext cx="2312894" cy="2862322"/>
          </a:xfrm>
          <a:prstGeom prst="rect">
            <a:avLst/>
          </a:prstGeom>
          <a:noFill/>
        </p:spPr>
        <p:txBody>
          <a:bodyPr wrap="square">
            <a:spAutoFit/>
          </a:bodyPr>
          <a:lstStyle/>
          <a:p>
            <a:pPr marL="0" indent="0">
              <a:buNone/>
            </a:pPr>
            <a:r>
              <a:rPr lang="da-DK" sz="1800" i="1" dirty="0"/>
              <a:t>Emma 6. klasse: Springgymnastik var sjovt, men det var nok mest pga. mine venner også var der. Men så prøvede jeg rytmisk gymnastik og syntes bare, det var rigtig sjovt. Det var mere mig. </a:t>
            </a:r>
          </a:p>
        </p:txBody>
      </p:sp>
      <p:pic>
        <p:nvPicPr>
          <p:cNvPr id="6" name="Billede 5">
            <a:extLst>
              <a:ext uri="{FF2B5EF4-FFF2-40B4-BE49-F238E27FC236}">
                <a16:creationId xmlns="" xmlns:a16="http://schemas.microsoft.com/office/drawing/2014/main" id="{D984E3D2-CE4A-4B3F-977C-08511F785D28}"/>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3907306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 xmlns:a16="http://schemas.microsoft.com/office/drawing/2014/main" id="{E45B1D5C-0827-4AF0-8186-11FC5A8B8B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 xmlns:a16="http://schemas.microsoft.com/office/drawing/2014/main" id="{9D21364F-AA2D-4828-B01E-1C0FF3B48390}"/>
              </a:ext>
            </a:extLst>
          </p:cNvPr>
          <p:cNvSpPr>
            <a:spLocks noGrp="1"/>
          </p:cNvSpPr>
          <p:nvPr>
            <p:ph type="title"/>
          </p:nvPr>
        </p:nvSpPr>
        <p:spPr>
          <a:xfrm>
            <a:off x="6950931" y="1517332"/>
            <a:ext cx="1852218" cy="2134553"/>
          </a:xfrm>
        </p:spPr>
        <p:txBody>
          <a:bodyPr vert="horz" lIns="91440" tIns="45720" rIns="91440" bIns="45720" rtlCol="0" anchor="ctr">
            <a:normAutofit/>
          </a:bodyPr>
          <a:lstStyle/>
          <a:p>
            <a:pPr algn="ctr" defTabSz="914400"/>
            <a:r>
              <a:rPr lang="en-US" sz="2400" dirty="0"/>
              <a:t>En </a:t>
            </a:r>
            <a:r>
              <a:rPr lang="en-US" sz="2400" dirty="0" err="1"/>
              <a:t>begivenhed</a:t>
            </a:r>
            <a:r>
              <a:rPr lang="en-US" sz="2400" dirty="0"/>
              <a:t> der har </a:t>
            </a:r>
            <a:r>
              <a:rPr lang="en-US" sz="2400" dirty="0" err="1"/>
              <a:t>ændret</a:t>
            </a:r>
            <a:r>
              <a:rPr lang="en-US" sz="2400" dirty="0"/>
              <a:t> </a:t>
            </a:r>
            <a:r>
              <a:rPr lang="en-US" sz="2400" dirty="0" err="1"/>
              <a:t>verden</a:t>
            </a:r>
            <a:r>
              <a:rPr lang="en-US" sz="2400" dirty="0"/>
              <a:t> for  ”</a:t>
            </a:r>
            <a:r>
              <a:rPr lang="en-US" sz="2400" dirty="0" err="1"/>
              <a:t>altid</a:t>
            </a:r>
            <a:r>
              <a:rPr lang="en-US" sz="2400" dirty="0"/>
              <a:t>”….</a:t>
            </a:r>
          </a:p>
        </p:txBody>
      </p:sp>
      <p:sp>
        <p:nvSpPr>
          <p:cNvPr id="73" name="Rectangle 72">
            <a:extLst>
              <a:ext uri="{FF2B5EF4-FFF2-40B4-BE49-F238E27FC236}">
                <a16:creationId xmlns="" xmlns:a16="http://schemas.microsoft.com/office/drawing/2014/main" id="{99413ED5-9ED4-4772-BCE4-2BCAE6B12E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2575480" y="-620425"/>
            <a:ext cx="1286609"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 xmlns:a16="http://schemas.microsoft.com/office/drawing/2014/main" id="{04357C93-F0CB-4A1C-8F77-4E90637898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26563" y="498231"/>
            <a:ext cx="6061974" cy="420025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 xmlns:a16="http://schemas.microsoft.com/office/drawing/2014/main" id="{90F533E9-6690-41A8-A372-4C6C622D028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5962835" y="2544073"/>
            <a:ext cx="1289304"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Billede 7">
            <a:extLst>
              <a:ext uri="{FF2B5EF4-FFF2-40B4-BE49-F238E27FC236}">
                <a16:creationId xmlns="" xmlns:a16="http://schemas.microsoft.com/office/drawing/2014/main" id="{5BE9181F-F344-4B04-BC7C-F5ED9DDE4739}"/>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
        <p:nvSpPr>
          <p:cNvPr id="3" name="Pladsholder til indhold 2">
            <a:extLst>
              <a:ext uri="{FF2B5EF4-FFF2-40B4-BE49-F238E27FC236}">
                <a16:creationId xmlns="" xmlns:a16="http://schemas.microsoft.com/office/drawing/2014/main" id="{BF157908-51B9-4D31-9247-1CCD3F691FE5}"/>
              </a:ext>
            </a:extLst>
          </p:cNvPr>
          <p:cNvSpPr>
            <a:spLocks noGrp="1"/>
          </p:cNvSpPr>
          <p:nvPr>
            <p:ph idx="1"/>
          </p:nvPr>
        </p:nvSpPr>
        <p:spPr/>
        <p:txBody>
          <a:bodyPr/>
          <a:lstStyle/>
          <a:p>
            <a:endParaRPr lang="da-DK"/>
          </a:p>
        </p:txBody>
      </p:sp>
      <p:pic>
        <p:nvPicPr>
          <p:cNvPr id="6146" name="Picture 2" descr="10 years ago today: Remembering Steve Jobs make iPhone history - CNET">
            <a:extLst>
              <a:ext uri="{FF2B5EF4-FFF2-40B4-BE49-F238E27FC236}">
                <a16:creationId xmlns="" xmlns:a16="http://schemas.microsoft.com/office/drawing/2014/main" id="{D94C6707-2DA8-408A-80E5-F4A9C0E295E1}"/>
              </a:ext>
            </a:extLst>
          </p:cNvPr>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060281" y="11428"/>
            <a:ext cx="4595813" cy="5143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592902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35706320-6F9F-4AE2-95B7-758944FA63F0}"/>
              </a:ext>
            </a:extLst>
          </p:cNvPr>
          <p:cNvSpPr>
            <a:spLocks noGrp="1"/>
          </p:cNvSpPr>
          <p:nvPr>
            <p:ph type="title"/>
          </p:nvPr>
        </p:nvSpPr>
        <p:spPr/>
        <p:txBody>
          <a:bodyPr>
            <a:normAutofit fontScale="90000"/>
          </a:bodyPr>
          <a:lstStyle/>
          <a:p>
            <a:r>
              <a:rPr lang="da-DK" sz="3600" b="1" dirty="0"/>
              <a:t>De forlader ikke foreningslivet – men skærer ned i aktiviteter</a:t>
            </a:r>
            <a:endParaRPr lang="da-DK" b="1" dirty="0"/>
          </a:p>
        </p:txBody>
      </p:sp>
      <p:graphicFrame>
        <p:nvGraphicFramePr>
          <p:cNvPr id="4" name="Pladsholder til indhold 3">
            <a:extLst>
              <a:ext uri="{FF2B5EF4-FFF2-40B4-BE49-F238E27FC236}">
                <a16:creationId xmlns="" xmlns:a16="http://schemas.microsoft.com/office/drawing/2014/main" id="{33ABE862-E626-4623-A179-BC7CC7B4F31F}"/>
              </a:ext>
            </a:extLst>
          </p:cNvPr>
          <p:cNvGraphicFramePr>
            <a:graphicFrameLocks noGrp="1"/>
          </p:cNvGraphicFramePr>
          <p:nvPr>
            <p:ph idx="1"/>
          </p:nvPr>
        </p:nvGraphicFramePr>
        <p:xfrm>
          <a:off x="4361748" y="3006256"/>
          <a:ext cx="3870635" cy="1394696"/>
        </p:xfrm>
        <a:graphic>
          <a:graphicData uri="http://schemas.openxmlformats.org/drawingml/2006/table">
            <a:tbl>
              <a:tblPr firstRow="1" firstCol="1" bandRow="1">
                <a:tableStyleId>{5C22544A-7EE6-4342-B048-85BDC9FD1C3A}</a:tableStyleId>
              </a:tblPr>
              <a:tblGrid>
                <a:gridCol w="828451">
                  <a:extLst>
                    <a:ext uri="{9D8B030D-6E8A-4147-A177-3AD203B41FA5}">
                      <a16:colId xmlns="" xmlns:a16="http://schemas.microsoft.com/office/drawing/2014/main" val="3089182829"/>
                    </a:ext>
                  </a:extLst>
                </a:gridCol>
                <a:gridCol w="760546">
                  <a:extLst>
                    <a:ext uri="{9D8B030D-6E8A-4147-A177-3AD203B41FA5}">
                      <a16:colId xmlns="" xmlns:a16="http://schemas.microsoft.com/office/drawing/2014/main" val="3652184818"/>
                    </a:ext>
                  </a:extLst>
                </a:gridCol>
                <a:gridCol w="760546">
                  <a:extLst>
                    <a:ext uri="{9D8B030D-6E8A-4147-A177-3AD203B41FA5}">
                      <a16:colId xmlns="" xmlns:a16="http://schemas.microsoft.com/office/drawing/2014/main" val="2997401181"/>
                    </a:ext>
                  </a:extLst>
                </a:gridCol>
                <a:gridCol w="760546">
                  <a:extLst>
                    <a:ext uri="{9D8B030D-6E8A-4147-A177-3AD203B41FA5}">
                      <a16:colId xmlns="" xmlns:a16="http://schemas.microsoft.com/office/drawing/2014/main" val="3820338611"/>
                    </a:ext>
                  </a:extLst>
                </a:gridCol>
                <a:gridCol w="760546">
                  <a:extLst>
                    <a:ext uri="{9D8B030D-6E8A-4147-A177-3AD203B41FA5}">
                      <a16:colId xmlns="" xmlns:a16="http://schemas.microsoft.com/office/drawing/2014/main" val="615402993"/>
                    </a:ext>
                  </a:extLst>
                </a:gridCol>
              </a:tblGrid>
              <a:tr h="348674">
                <a:tc>
                  <a:txBody>
                    <a:bodyPr/>
                    <a:lstStyle/>
                    <a:p>
                      <a:pPr>
                        <a:lnSpc>
                          <a:spcPct val="107000"/>
                        </a:lnSpc>
                      </a:pPr>
                      <a:endParaRPr lang="da-DK"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50000"/>
                        </a:lnSpc>
                        <a:spcAft>
                          <a:spcPts val="600"/>
                        </a:spcAft>
                      </a:pPr>
                      <a:r>
                        <a:rPr lang="da-DK" sz="1100">
                          <a:effectLst/>
                        </a:rPr>
                        <a:t>3. klasse</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4. klasse</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5. klasse</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6. klasse</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extLst>
                  <a:ext uri="{0D108BD9-81ED-4DB2-BD59-A6C34878D82A}">
                    <a16:rowId xmlns="" xmlns:a16="http://schemas.microsoft.com/office/drawing/2014/main" val="3549961228"/>
                  </a:ext>
                </a:extLst>
              </a:tr>
              <a:tr h="348674">
                <a:tc>
                  <a:txBody>
                    <a:bodyPr/>
                    <a:lstStyle/>
                    <a:p>
                      <a:pPr>
                        <a:lnSpc>
                          <a:spcPct val="150000"/>
                        </a:lnSpc>
                        <a:spcAft>
                          <a:spcPts val="600"/>
                        </a:spcAft>
                      </a:pPr>
                      <a:r>
                        <a:rPr lang="da-DK" sz="1100">
                          <a:effectLst/>
                        </a:rPr>
                        <a:t>Drenge</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1,51</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1,48</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1,59</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1,25</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extLst>
                  <a:ext uri="{0D108BD9-81ED-4DB2-BD59-A6C34878D82A}">
                    <a16:rowId xmlns="" xmlns:a16="http://schemas.microsoft.com/office/drawing/2014/main" val="1210324094"/>
                  </a:ext>
                </a:extLst>
              </a:tr>
              <a:tr h="348674">
                <a:tc>
                  <a:txBody>
                    <a:bodyPr/>
                    <a:lstStyle/>
                    <a:p>
                      <a:pPr>
                        <a:lnSpc>
                          <a:spcPct val="150000"/>
                        </a:lnSpc>
                        <a:spcAft>
                          <a:spcPts val="600"/>
                        </a:spcAft>
                      </a:pPr>
                      <a:r>
                        <a:rPr lang="da-DK" sz="1100">
                          <a:effectLst/>
                        </a:rPr>
                        <a:t>Piger</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1,70</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1,50</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1,39</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1,20</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extLst>
                  <a:ext uri="{0D108BD9-81ED-4DB2-BD59-A6C34878D82A}">
                    <a16:rowId xmlns="" xmlns:a16="http://schemas.microsoft.com/office/drawing/2014/main" val="2908913334"/>
                  </a:ext>
                </a:extLst>
              </a:tr>
              <a:tr h="348674">
                <a:tc>
                  <a:txBody>
                    <a:bodyPr/>
                    <a:lstStyle/>
                    <a:p>
                      <a:pPr>
                        <a:lnSpc>
                          <a:spcPct val="150000"/>
                        </a:lnSpc>
                        <a:spcAft>
                          <a:spcPts val="600"/>
                        </a:spcAft>
                      </a:pPr>
                      <a:r>
                        <a:rPr lang="da-DK" sz="1100">
                          <a:effectLst/>
                        </a:rPr>
                        <a:t>Total</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1,63</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1,50</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a:effectLst/>
                        </a:rPr>
                        <a:t>1,49</a:t>
                      </a:r>
                      <a:endParaRPr lang="da-DK" sz="110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tc>
                  <a:txBody>
                    <a:bodyPr/>
                    <a:lstStyle/>
                    <a:p>
                      <a:pPr algn="ctr">
                        <a:lnSpc>
                          <a:spcPct val="150000"/>
                        </a:lnSpc>
                        <a:spcAft>
                          <a:spcPts val="600"/>
                        </a:spcAft>
                      </a:pPr>
                      <a:r>
                        <a:rPr lang="da-DK" sz="1100" dirty="0">
                          <a:effectLst/>
                        </a:rPr>
                        <a:t>1,23</a:t>
                      </a:r>
                      <a:endParaRPr lang="da-DK"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44450" marR="44450" marT="0" marB="0" anchor="ctr"/>
                </a:tc>
                <a:extLst>
                  <a:ext uri="{0D108BD9-81ED-4DB2-BD59-A6C34878D82A}">
                    <a16:rowId xmlns="" xmlns:a16="http://schemas.microsoft.com/office/drawing/2014/main" val="1536034890"/>
                  </a:ext>
                </a:extLst>
              </a:tr>
            </a:tbl>
          </a:graphicData>
        </a:graphic>
      </p:graphicFrame>
      <p:sp>
        <p:nvSpPr>
          <p:cNvPr id="6" name="Tekstfelt 5">
            <a:extLst>
              <a:ext uri="{FF2B5EF4-FFF2-40B4-BE49-F238E27FC236}">
                <a16:creationId xmlns="" xmlns:a16="http://schemas.microsoft.com/office/drawing/2014/main" id="{31F8F609-9049-49ED-AC4F-2DA347E921B5}"/>
              </a:ext>
            </a:extLst>
          </p:cNvPr>
          <p:cNvSpPr txBox="1"/>
          <p:nvPr/>
        </p:nvSpPr>
        <p:spPr>
          <a:xfrm>
            <a:off x="4361748" y="4454234"/>
            <a:ext cx="4572000" cy="307777"/>
          </a:xfrm>
          <a:prstGeom prst="rect">
            <a:avLst/>
          </a:prstGeom>
          <a:noFill/>
        </p:spPr>
        <p:txBody>
          <a:bodyPr wrap="square">
            <a:spAutoFit/>
          </a:bodyPr>
          <a:lstStyle/>
          <a:p>
            <a:r>
              <a:rPr lang="da-DK" sz="1400" i="1" dirty="0">
                <a:effectLst/>
                <a:latin typeface="Calibri Light" panose="020F0302020204030204" pitchFamily="34" charset="0"/>
                <a:ea typeface="SimSun" panose="02010600030101010101" pitchFamily="2" charset="-122"/>
                <a:cs typeface="Calibri Light" panose="020F0302020204030204" pitchFamily="34" charset="0"/>
              </a:rPr>
              <a:t>Deltagelse i antal forskellige faste fritidsaktiviteter </a:t>
            </a:r>
            <a:endParaRPr lang="da-DK" sz="1400" i="1" dirty="0">
              <a:latin typeface="Calibri Light" panose="020F0302020204030204" pitchFamily="34" charset="0"/>
              <a:cs typeface="Calibri Light" panose="020F0302020204030204" pitchFamily="34" charset="0"/>
            </a:endParaRPr>
          </a:p>
        </p:txBody>
      </p:sp>
      <p:pic>
        <p:nvPicPr>
          <p:cNvPr id="7" name="Billede 6">
            <a:extLst>
              <a:ext uri="{FF2B5EF4-FFF2-40B4-BE49-F238E27FC236}">
                <a16:creationId xmlns="" xmlns:a16="http://schemas.microsoft.com/office/drawing/2014/main" id="{E6A7F507-35D6-49DD-BADD-C5D3F8348FF4}"/>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graphicFrame>
        <p:nvGraphicFramePr>
          <p:cNvPr id="3" name="Tabel 2">
            <a:extLst>
              <a:ext uri="{FF2B5EF4-FFF2-40B4-BE49-F238E27FC236}">
                <a16:creationId xmlns="" xmlns:a16="http://schemas.microsoft.com/office/drawing/2014/main" id="{4131E99D-EC27-4149-A104-D00080FC915D}"/>
              </a:ext>
            </a:extLst>
          </p:cNvPr>
          <p:cNvGraphicFramePr>
            <a:graphicFrameLocks noGrp="1"/>
          </p:cNvGraphicFramePr>
          <p:nvPr/>
        </p:nvGraphicFramePr>
        <p:xfrm>
          <a:off x="628650" y="1679999"/>
          <a:ext cx="4231191" cy="1127844"/>
        </p:xfrm>
        <a:graphic>
          <a:graphicData uri="http://schemas.openxmlformats.org/drawingml/2006/table">
            <a:tbl>
              <a:tblPr firstRow="1" firstCol="1" bandRow="1">
                <a:tableStyleId>{5C22544A-7EE6-4342-B048-85BDC9FD1C3A}</a:tableStyleId>
              </a:tblPr>
              <a:tblGrid>
                <a:gridCol w="905623">
                  <a:extLst>
                    <a:ext uri="{9D8B030D-6E8A-4147-A177-3AD203B41FA5}">
                      <a16:colId xmlns="" xmlns:a16="http://schemas.microsoft.com/office/drawing/2014/main" val="4160873727"/>
                    </a:ext>
                  </a:extLst>
                </a:gridCol>
                <a:gridCol w="831392">
                  <a:extLst>
                    <a:ext uri="{9D8B030D-6E8A-4147-A177-3AD203B41FA5}">
                      <a16:colId xmlns="" xmlns:a16="http://schemas.microsoft.com/office/drawing/2014/main" val="802806852"/>
                    </a:ext>
                  </a:extLst>
                </a:gridCol>
                <a:gridCol w="831392">
                  <a:extLst>
                    <a:ext uri="{9D8B030D-6E8A-4147-A177-3AD203B41FA5}">
                      <a16:colId xmlns="" xmlns:a16="http://schemas.microsoft.com/office/drawing/2014/main" val="4156411180"/>
                    </a:ext>
                  </a:extLst>
                </a:gridCol>
                <a:gridCol w="831392">
                  <a:extLst>
                    <a:ext uri="{9D8B030D-6E8A-4147-A177-3AD203B41FA5}">
                      <a16:colId xmlns="" xmlns:a16="http://schemas.microsoft.com/office/drawing/2014/main" val="3531544704"/>
                    </a:ext>
                  </a:extLst>
                </a:gridCol>
                <a:gridCol w="831392">
                  <a:extLst>
                    <a:ext uri="{9D8B030D-6E8A-4147-A177-3AD203B41FA5}">
                      <a16:colId xmlns="" xmlns:a16="http://schemas.microsoft.com/office/drawing/2014/main" val="2482417363"/>
                    </a:ext>
                  </a:extLst>
                </a:gridCol>
              </a:tblGrid>
              <a:tr h="281961">
                <a:tc>
                  <a:txBody>
                    <a:bodyPr/>
                    <a:lstStyle/>
                    <a:p>
                      <a:pPr>
                        <a:lnSpc>
                          <a:spcPct val="107000"/>
                        </a:lnSpc>
                      </a:pPr>
                      <a:endParaRPr lang="da-DK" sz="1100">
                        <a:effectLst/>
                        <a:latin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da-DK" sz="900">
                          <a:effectLst/>
                        </a:rPr>
                        <a:t>3. klasse</a:t>
                      </a:r>
                      <a:endParaRPr lang="da-DK"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pPr>
                      <a:r>
                        <a:rPr lang="da-DK" sz="900">
                          <a:effectLst/>
                        </a:rPr>
                        <a:t>4. klasse</a:t>
                      </a:r>
                      <a:endParaRPr lang="da-DK"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pPr>
                      <a:r>
                        <a:rPr lang="da-DK" sz="900">
                          <a:effectLst/>
                        </a:rPr>
                        <a:t>5. klasse</a:t>
                      </a:r>
                      <a:endParaRPr lang="da-DK"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pPr>
                      <a:r>
                        <a:rPr lang="da-DK" sz="900">
                          <a:effectLst/>
                        </a:rPr>
                        <a:t>6. klasse</a:t>
                      </a:r>
                      <a:endParaRPr lang="da-DK"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 xmlns:a16="http://schemas.microsoft.com/office/drawing/2014/main" val="2158783574"/>
                  </a:ext>
                </a:extLst>
              </a:tr>
              <a:tr h="281961">
                <a:tc>
                  <a:txBody>
                    <a:bodyPr/>
                    <a:lstStyle/>
                    <a:p>
                      <a:pPr>
                        <a:lnSpc>
                          <a:spcPct val="107000"/>
                        </a:lnSpc>
                        <a:spcAft>
                          <a:spcPts val="800"/>
                        </a:spcAft>
                      </a:pPr>
                      <a:r>
                        <a:rPr lang="da-DK" sz="900">
                          <a:effectLst/>
                        </a:rPr>
                        <a:t>Drenge</a:t>
                      </a:r>
                      <a:endParaRPr lang="da-DK"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pPr>
                      <a:r>
                        <a:rPr lang="da-DK" sz="900">
                          <a:effectLst/>
                        </a:rPr>
                        <a:t>89</a:t>
                      </a:r>
                      <a:endParaRPr lang="da-DK"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pPr>
                      <a:r>
                        <a:rPr lang="da-DK" sz="900">
                          <a:effectLst/>
                        </a:rPr>
                        <a:t>92</a:t>
                      </a:r>
                      <a:endParaRPr lang="da-DK"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pPr>
                      <a:r>
                        <a:rPr lang="da-DK" sz="900">
                          <a:effectLst/>
                        </a:rPr>
                        <a:t>86</a:t>
                      </a:r>
                      <a:endParaRPr lang="da-DK"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pPr>
                      <a:r>
                        <a:rPr lang="da-DK" sz="900">
                          <a:effectLst/>
                        </a:rPr>
                        <a:t>89</a:t>
                      </a:r>
                      <a:endParaRPr lang="da-DK"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 xmlns:a16="http://schemas.microsoft.com/office/drawing/2014/main" val="426878769"/>
                  </a:ext>
                </a:extLst>
              </a:tr>
              <a:tr h="281961">
                <a:tc>
                  <a:txBody>
                    <a:bodyPr/>
                    <a:lstStyle/>
                    <a:p>
                      <a:pPr>
                        <a:lnSpc>
                          <a:spcPct val="107000"/>
                        </a:lnSpc>
                        <a:spcAft>
                          <a:spcPts val="800"/>
                        </a:spcAft>
                      </a:pPr>
                      <a:r>
                        <a:rPr lang="da-DK" sz="900">
                          <a:effectLst/>
                        </a:rPr>
                        <a:t>Piger</a:t>
                      </a:r>
                      <a:endParaRPr lang="da-DK"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marL="36195" algn="ctr">
                        <a:lnSpc>
                          <a:spcPct val="107000"/>
                        </a:lnSpc>
                        <a:spcAft>
                          <a:spcPts val="800"/>
                        </a:spcAft>
                      </a:pPr>
                      <a:r>
                        <a:rPr lang="da-DK" sz="900">
                          <a:effectLst/>
                        </a:rPr>
                        <a:t>96*</a:t>
                      </a:r>
                      <a:endParaRPr lang="da-DK"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pPr>
                      <a:r>
                        <a:rPr lang="da-DK" sz="900">
                          <a:effectLst/>
                        </a:rPr>
                        <a:t>87</a:t>
                      </a:r>
                      <a:endParaRPr lang="da-DK"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pPr>
                      <a:r>
                        <a:rPr lang="da-DK" sz="900">
                          <a:effectLst/>
                        </a:rPr>
                        <a:t>85</a:t>
                      </a:r>
                      <a:endParaRPr lang="da-DK"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pPr>
                      <a:r>
                        <a:rPr lang="da-DK" sz="900">
                          <a:effectLst/>
                        </a:rPr>
                        <a:t>91</a:t>
                      </a:r>
                      <a:endParaRPr lang="da-DK"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 xmlns:a16="http://schemas.microsoft.com/office/drawing/2014/main" val="3833436541"/>
                  </a:ext>
                </a:extLst>
              </a:tr>
              <a:tr h="281961">
                <a:tc>
                  <a:txBody>
                    <a:bodyPr/>
                    <a:lstStyle/>
                    <a:p>
                      <a:pPr>
                        <a:lnSpc>
                          <a:spcPct val="107000"/>
                        </a:lnSpc>
                        <a:spcAft>
                          <a:spcPts val="800"/>
                        </a:spcAft>
                      </a:pPr>
                      <a:r>
                        <a:rPr lang="da-DK" sz="900" dirty="0">
                          <a:effectLst/>
                        </a:rPr>
                        <a:t>Total</a:t>
                      </a:r>
                      <a:endParaRPr lang="da-DK" sz="1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pPr>
                      <a:r>
                        <a:rPr lang="da-DK" sz="900">
                          <a:effectLst/>
                        </a:rPr>
                        <a:t>93</a:t>
                      </a:r>
                      <a:endParaRPr lang="da-DK"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pPr>
                      <a:r>
                        <a:rPr lang="da-DK" sz="900">
                          <a:effectLst/>
                        </a:rPr>
                        <a:t>90</a:t>
                      </a:r>
                      <a:endParaRPr lang="da-DK"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pPr>
                      <a:r>
                        <a:rPr lang="da-DK" sz="900">
                          <a:effectLst/>
                        </a:rPr>
                        <a:t>85</a:t>
                      </a:r>
                      <a:endParaRPr lang="da-DK" sz="11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ctr">
                        <a:lnSpc>
                          <a:spcPct val="107000"/>
                        </a:lnSpc>
                        <a:spcAft>
                          <a:spcPts val="800"/>
                        </a:spcAft>
                      </a:pPr>
                      <a:r>
                        <a:rPr lang="da-DK" sz="900" dirty="0">
                          <a:effectLst/>
                        </a:rPr>
                        <a:t>90</a:t>
                      </a:r>
                      <a:endParaRPr lang="da-DK" sz="11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extLst>
                  <a:ext uri="{0D108BD9-81ED-4DB2-BD59-A6C34878D82A}">
                    <a16:rowId xmlns="" xmlns:a16="http://schemas.microsoft.com/office/drawing/2014/main" val="3767436507"/>
                  </a:ext>
                </a:extLst>
              </a:tr>
            </a:tbl>
          </a:graphicData>
        </a:graphic>
      </p:graphicFrame>
      <p:sp>
        <p:nvSpPr>
          <p:cNvPr id="11" name="Tekstfelt 10">
            <a:extLst>
              <a:ext uri="{FF2B5EF4-FFF2-40B4-BE49-F238E27FC236}">
                <a16:creationId xmlns="" xmlns:a16="http://schemas.microsoft.com/office/drawing/2014/main" id="{59892AC4-BF49-4071-8853-6B45AF8FEB06}"/>
              </a:ext>
            </a:extLst>
          </p:cNvPr>
          <p:cNvSpPr txBox="1"/>
          <p:nvPr/>
        </p:nvSpPr>
        <p:spPr>
          <a:xfrm>
            <a:off x="595245" y="2861125"/>
            <a:ext cx="4572000" cy="307777"/>
          </a:xfrm>
          <a:prstGeom prst="rect">
            <a:avLst/>
          </a:prstGeom>
          <a:noFill/>
        </p:spPr>
        <p:txBody>
          <a:bodyPr wrap="square">
            <a:spAutoFit/>
          </a:bodyPr>
          <a:lstStyle/>
          <a:p>
            <a:r>
              <a:rPr lang="da-DK" sz="1400" i="1" dirty="0">
                <a:effectLst/>
                <a:latin typeface="+mj-lt"/>
                <a:ea typeface="Calibri" panose="020F0502020204030204" pitchFamily="34" charset="0"/>
              </a:rPr>
              <a:t>Går til noget </a:t>
            </a:r>
            <a:endParaRPr lang="da-DK" sz="1400" i="1" dirty="0">
              <a:latin typeface="+mj-lt"/>
            </a:endParaRPr>
          </a:p>
        </p:txBody>
      </p:sp>
    </p:spTree>
    <p:extLst>
      <p:ext uri="{BB962C8B-B14F-4D97-AF65-F5344CB8AC3E}">
        <p14:creationId xmlns:p14="http://schemas.microsoft.com/office/powerpoint/2010/main" xmlns="" val="3388842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3A5C44B0-378D-4146-A4FF-6FCF32D8C62E}"/>
              </a:ext>
            </a:extLst>
          </p:cNvPr>
          <p:cNvSpPr>
            <a:spLocks noGrp="1"/>
          </p:cNvSpPr>
          <p:nvPr>
            <p:ph type="title"/>
          </p:nvPr>
        </p:nvSpPr>
        <p:spPr>
          <a:xfrm>
            <a:off x="628650" y="273844"/>
            <a:ext cx="7886700" cy="994172"/>
          </a:xfrm>
        </p:spPr>
        <p:txBody>
          <a:bodyPr>
            <a:normAutofit/>
          </a:bodyPr>
          <a:lstStyle/>
          <a:p>
            <a:r>
              <a:rPr lang="da-DK" b="1" dirty="0">
                <a:latin typeface="+mn-lt"/>
              </a:rPr>
              <a:t>Forældre som manegers…..</a:t>
            </a:r>
          </a:p>
        </p:txBody>
      </p:sp>
      <p:sp>
        <p:nvSpPr>
          <p:cNvPr id="3" name="Pladsholder til indhold 2">
            <a:extLst>
              <a:ext uri="{FF2B5EF4-FFF2-40B4-BE49-F238E27FC236}">
                <a16:creationId xmlns="" xmlns:a16="http://schemas.microsoft.com/office/drawing/2014/main" id="{1E44479C-ACC0-4A07-8033-C985A7F41DFF}"/>
              </a:ext>
            </a:extLst>
          </p:cNvPr>
          <p:cNvSpPr>
            <a:spLocks noGrp="1"/>
          </p:cNvSpPr>
          <p:nvPr>
            <p:ph idx="1"/>
          </p:nvPr>
        </p:nvSpPr>
        <p:spPr/>
        <p:txBody>
          <a:bodyPr/>
          <a:lstStyle/>
          <a:p>
            <a:pPr marL="0" indent="0">
              <a:buNone/>
            </a:pPr>
            <a:r>
              <a:rPr lang="da-DK" sz="1800" i="1" dirty="0">
                <a:effectLst/>
                <a:ea typeface="SimSun" panose="02010600030101010101" pitchFamily="2" charset="-122"/>
              </a:rPr>
              <a:t>Da jeg begyndte, kom svømmerne selv, og det var sjældent, at forældrene blandede sig i noget som helst. Det har ændret sig markant. Trænerne er blevet en nøgleperson i forhold til at indfri både børnenes og </a:t>
            </a:r>
            <a:r>
              <a:rPr lang="da-DK" sz="1800" i="1" u="sng" dirty="0">
                <a:effectLst/>
                <a:ea typeface="SimSun" panose="02010600030101010101" pitchFamily="2" charset="-122"/>
              </a:rPr>
              <a:t>forældrenes</a:t>
            </a:r>
            <a:r>
              <a:rPr lang="da-DK" sz="1800" i="1" dirty="0">
                <a:effectLst/>
                <a:ea typeface="SimSun" panose="02010600030101010101" pitchFamily="2" charset="-122"/>
              </a:rPr>
              <a:t> ambitioner. (Svømmetræner)</a:t>
            </a:r>
          </a:p>
          <a:p>
            <a:pPr marL="0" indent="0">
              <a:buNone/>
            </a:pPr>
            <a:endParaRPr lang="da-DK" sz="1800" i="1" dirty="0">
              <a:ea typeface="SimSun" panose="02010600030101010101" pitchFamily="2" charset="-122"/>
            </a:endParaRPr>
          </a:p>
          <a:p>
            <a:pPr marL="0" indent="0">
              <a:buNone/>
            </a:pPr>
            <a:r>
              <a:rPr lang="da-DK" sz="1800" i="1" dirty="0">
                <a:effectLst/>
                <a:ea typeface="SimSun" panose="02010600030101010101" pitchFamily="2" charset="-122"/>
                <a:cs typeface="Times New Roman" panose="02020603050405020304" pitchFamily="18" charset="0"/>
              </a:rPr>
              <a:t>Da jeg startede, var der ikke det samme pres på spillerne. Man trænede sammen med sit hold, og det var det. I dag er det ikke unormalt, at spillerne, udover fire gange holdtræning, også træner privat. I skoleregi ser vi en udvikling i retning af, at hvis man ikke er så dygtig til matematik, ansætter forældrene en privatlærer. Og sådan er det også mere og mere blevet i fodbolden … at man, hvis forældrene har råd, hyrer en privattræner… (Lærer og fodboldtræner) </a:t>
            </a:r>
          </a:p>
          <a:p>
            <a:pPr marL="0" indent="0">
              <a:buNone/>
            </a:pPr>
            <a:endParaRPr lang="da-DK" dirty="0"/>
          </a:p>
        </p:txBody>
      </p:sp>
      <p:pic>
        <p:nvPicPr>
          <p:cNvPr id="4" name="Billede 3">
            <a:extLst>
              <a:ext uri="{FF2B5EF4-FFF2-40B4-BE49-F238E27FC236}">
                <a16:creationId xmlns="" xmlns:a16="http://schemas.microsoft.com/office/drawing/2014/main" id="{09AC0642-0B33-4332-81E2-EC0464B2AD1B}"/>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26018108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579D3063-5B6B-43F5-BC21-E59DB72A10F5}"/>
              </a:ext>
            </a:extLst>
          </p:cNvPr>
          <p:cNvSpPr>
            <a:spLocks noGrp="1"/>
          </p:cNvSpPr>
          <p:nvPr>
            <p:ph type="title"/>
          </p:nvPr>
        </p:nvSpPr>
        <p:spPr>
          <a:xfrm>
            <a:off x="5092307" y="1831808"/>
            <a:ext cx="3747247" cy="1518303"/>
          </a:xfrm>
        </p:spPr>
        <p:txBody>
          <a:bodyPr vert="horz" lIns="91440" tIns="45720" rIns="91440" bIns="45720" rtlCol="0" anchor="b">
            <a:normAutofit/>
          </a:bodyPr>
          <a:lstStyle/>
          <a:p>
            <a:pPr algn="ctr" defTabSz="914400"/>
            <a:r>
              <a:rPr lang="en-US" sz="2400" kern="1200" dirty="0" err="1">
                <a:solidFill>
                  <a:srgbClr val="FFFFFF"/>
                </a:solidFill>
                <a:latin typeface="+mj-lt"/>
                <a:ea typeface="+mj-ea"/>
                <a:cs typeface="+mj-cs"/>
              </a:rPr>
              <a:t>Hvordan</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kommer</a:t>
            </a:r>
            <a:r>
              <a:rPr lang="en-US" sz="2400" kern="1200" dirty="0">
                <a:solidFill>
                  <a:srgbClr val="FFFFFF"/>
                </a:solidFill>
                <a:latin typeface="+mj-lt"/>
                <a:ea typeface="+mj-ea"/>
                <a:cs typeface="+mj-cs"/>
              </a:rPr>
              <a:t> fra “</a:t>
            </a:r>
            <a:r>
              <a:rPr lang="en-US" sz="2400" kern="1200" dirty="0" err="1">
                <a:solidFill>
                  <a:srgbClr val="FFFFFF"/>
                </a:solidFill>
                <a:latin typeface="+mj-lt"/>
                <a:ea typeface="+mj-ea"/>
                <a:cs typeface="+mj-cs"/>
              </a:rPr>
              <a:t>Hegn</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til</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Vandhul</a:t>
            </a:r>
            <a:r>
              <a:rPr lang="en-US" sz="2400" kern="1200" dirty="0">
                <a:solidFill>
                  <a:srgbClr val="FFFFFF"/>
                </a:solidFill>
                <a:latin typeface="+mj-lt"/>
                <a:ea typeface="+mj-ea"/>
                <a:cs typeface="+mj-cs"/>
              </a:rPr>
              <a:t>”? </a:t>
            </a:r>
          </a:p>
        </p:txBody>
      </p:sp>
      <p:sp>
        <p:nvSpPr>
          <p:cNvPr id="11" name="Content Placeholder 10">
            <a:extLst>
              <a:ext uri="{FF2B5EF4-FFF2-40B4-BE49-F238E27FC236}">
                <a16:creationId xmlns="" xmlns:a16="http://schemas.microsoft.com/office/drawing/2014/main" id="{1CE95CD0-B440-4125-9969-84AFAD527813}"/>
              </a:ext>
            </a:extLst>
          </p:cNvPr>
          <p:cNvSpPr>
            <a:spLocks noGrp="1"/>
          </p:cNvSpPr>
          <p:nvPr>
            <p:ph idx="1"/>
          </p:nvPr>
        </p:nvSpPr>
        <p:spPr>
          <a:xfrm>
            <a:off x="5092307" y="3474120"/>
            <a:ext cx="3747246" cy="801219"/>
          </a:xfrm>
        </p:spPr>
        <p:txBody>
          <a:bodyPr vert="horz" lIns="91440" tIns="45720" rIns="91440" bIns="45720" rtlCol="0">
            <a:normAutofit/>
          </a:bodyPr>
          <a:lstStyle/>
          <a:p>
            <a:pPr marL="0" indent="0" algn="ctr" defTabSz="914400">
              <a:spcBef>
                <a:spcPts val="1000"/>
              </a:spcBef>
              <a:buNone/>
            </a:pPr>
            <a:endParaRPr lang="en-US" sz="2400" kern="1200" dirty="0">
              <a:solidFill>
                <a:srgbClr val="FFFFFF"/>
              </a:solidFill>
              <a:latin typeface="+mn-lt"/>
              <a:ea typeface="+mn-ea"/>
              <a:cs typeface="+mn-cs"/>
            </a:endParaRPr>
          </a:p>
        </p:txBody>
      </p:sp>
      <p:pic>
        <p:nvPicPr>
          <p:cNvPr id="7" name="Billede 6" descr="Et billede, der indeholder græs, udendørs, pattedyr, vand&#10;&#10;Automatisk genereret beskrivelse">
            <a:extLst>
              <a:ext uri="{FF2B5EF4-FFF2-40B4-BE49-F238E27FC236}">
                <a16:creationId xmlns="" xmlns:a16="http://schemas.microsoft.com/office/drawing/2014/main" id="{A43B13BA-1D01-4357-84F1-C03D229AB434}"/>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r="-2"/>
          <a:stretch/>
        </p:blipFill>
        <p:spPr>
          <a:xfrm>
            <a:off x="734901" y="10"/>
            <a:ext cx="4551888" cy="2129827"/>
          </a:xfrm>
          <a:custGeom>
            <a:avLst/>
            <a:gdLst/>
            <a:ahLst/>
            <a:cxnLst/>
            <a:rect l="l" t="t" r="r" b="b"/>
            <a:pathLst>
              <a:path w="6069184" h="2839783">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p:spPr>
      </p:pic>
      <p:pic>
        <p:nvPicPr>
          <p:cNvPr id="5" name="Pladsholder til indhold 4" descr="Et billede, der indeholder græs, hegn, udendørs, felt&#10;&#10;Automatisk genereret beskrivelse">
            <a:extLst>
              <a:ext uri="{FF2B5EF4-FFF2-40B4-BE49-F238E27FC236}">
                <a16:creationId xmlns="" xmlns:a16="http://schemas.microsoft.com/office/drawing/2014/main" id="{38B0BBF0-1F1A-41CA-BE80-01397374F256}"/>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2" y="2343589"/>
            <a:ext cx="3751061" cy="2799911"/>
          </a:xfrm>
          <a:custGeom>
            <a:avLst/>
            <a:gdLst/>
            <a:ahLst/>
            <a:cxnLst/>
            <a:rect l="l" t="t" r="r" b="b"/>
            <a:pathLst>
              <a:path w="5001415" h="3733214">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p:spPr>
      </p:pic>
    </p:spTree>
    <p:extLst>
      <p:ext uri="{BB962C8B-B14F-4D97-AF65-F5344CB8AC3E}">
        <p14:creationId xmlns:p14="http://schemas.microsoft.com/office/powerpoint/2010/main" xmlns="" val="353322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a:xfrm>
            <a:off x="628650" y="608371"/>
            <a:ext cx="2501696" cy="4052528"/>
          </a:xfrm>
        </p:spPr>
        <p:txBody>
          <a:bodyPr>
            <a:normAutofit/>
          </a:bodyPr>
          <a:lstStyle/>
          <a:p>
            <a:pPr eaLnBrk="1" hangingPunct="1"/>
            <a:r>
              <a:rPr lang="da-DK" altLang="da-DK" sz="3000" b="1" dirty="0"/>
              <a:t>Fritidslivet som træningsarena for centrale færdigheder</a:t>
            </a:r>
            <a:br>
              <a:rPr lang="da-DK" altLang="da-DK" sz="3000" b="1" dirty="0"/>
            </a:br>
            <a:endParaRPr lang="da-DK" altLang="da-DK" sz="3000" b="1" dirty="0"/>
          </a:p>
        </p:txBody>
      </p:sp>
      <p:graphicFrame>
        <p:nvGraphicFramePr>
          <p:cNvPr id="15369" name="Pladsholder til indhold 2">
            <a:extLst>
              <a:ext uri="{FF2B5EF4-FFF2-40B4-BE49-F238E27FC236}">
                <a16:creationId xmlns="" xmlns:a16="http://schemas.microsoft.com/office/drawing/2014/main" id="{B8AE5C30-82A3-4ACC-BE23-16B01E63CA41}"/>
              </a:ext>
            </a:extLst>
          </p:cNvPr>
          <p:cNvGraphicFramePr>
            <a:graphicFrameLocks noGrp="1"/>
          </p:cNvGraphicFramePr>
          <p:nvPr>
            <p:ph idx="1"/>
          </p:nvPr>
        </p:nvGraphicFramePr>
        <p:xfrm>
          <a:off x="4094560" y="482204"/>
          <a:ext cx="4567238" cy="41790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Billede 3">
            <a:extLst>
              <a:ext uri="{FF2B5EF4-FFF2-40B4-BE49-F238E27FC236}">
                <a16:creationId xmlns="" xmlns:a16="http://schemas.microsoft.com/office/drawing/2014/main" id="{1A657CA4-77B4-4EF1-9ABA-0C0671C52233}"/>
              </a:ext>
            </a:extLst>
          </p:cNvPr>
          <p:cNvPicPr>
            <a:picLocks noChangeAspect="1"/>
          </p:cNvPicPr>
          <p:nvPr/>
        </p:nvPicPr>
        <p:blipFill rotWithShape="1">
          <a:blip r:embed="rId7"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20330607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4A218ABA-8876-467A-8B2E-25E463FF7685}"/>
              </a:ext>
            </a:extLst>
          </p:cNvPr>
          <p:cNvSpPr>
            <a:spLocks noGrp="1"/>
          </p:cNvSpPr>
          <p:nvPr>
            <p:ph type="title"/>
          </p:nvPr>
        </p:nvSpPr>
        <p:spPr>
          <a:xfrm>
            <a:off x="628650" y="375047"/>
            <a:ext cx="7886700" cy="994172"/>
          </a:xfrm>
        </p:spPr>
        <p:txBody>
          <a:bodyPr>
            <a:normAutofit fontScale="90000"/>
          </a:bodyPr>
          <a:lstStyle/>
          <a:p>
            <a:r>
              <a:rPr lang="da-DK" sz="3600" b="1" dirty="0">
                <a:effectLst/>
                <a:latin typeface="Calibri" panose="020F0502020204030204" pitchFamily="34" charset="0"/>
                <a:ea typeface="Calibri" panose="020F0502020204030204" pitchFamily="34" charset="0"/>
                <a:cs typeface="Arial" panose="020B0604020202020204" pitchFamily="34" charset="0"/>
              </a:rPr>
              <a:t>Forældre er opmærksomme på transferværdien!</a:t>
            </a:r>
            <a:r>
              <a:rPr lang="da-DK" sz="3600" dirty="0">
                <a:effectLst/>
                <a:latin typeface="Calibri" panose="020F0502020204030204" pitchFamily="34" charset="0"/>
                <a:ea typeface="Calibri" panose="020F0502020204030204" pitchFamily="34" charset="0"/>
                <a:cs typeface="Arial" panose="020B0604020202020204" pitchFamily="34" charset="0"/>
              </a:rPr>
              <a:t/>
            </a:r>
            <a:br>
              <a:rPr lang="da-DK" sz="3600" dirty="0">
                <a:effectLst/>
                <a:latin typeface="Calibri" panose="020F0502020204030204" pitchFamily="34" charset="0"/>
                <a:ea typeface="Calibri" panose="020F0502020204030204" pitchFamily="34" charset="0"/>
                <a:cs typeface="Arial" panose="020B0604020202020204" pitchFamily="34" charset="0"/>
              </a:rPr>
            </a:br>
            <a:endParaRPr lang="da-DK" dirty="0"/>
          </a:p>
        </p:txBody>
      </p:sp>
      <p:sp>
        <p:nvSpPr>
          <p:cNvPr id="3" name="Pladsholder til indhold 2">
            <a:extLst>
              <a:ext uri="{FF2B5EF4-FFF2-40B4-BE49-F238E27FC236}">
                <a16:creationId xmlns="" xmlns:a16="http://schemas.microsoft.com/office/drawing/2014/main" id="{D82F15D2-B71C-41DB-991C-3EB135F89AD1}"/>
              </a:ext>
            </a:extLst>
          </p:cNvPr>
          <p:cNvSpPr>
            <a:spLocks noGrp="1"/>
          </p:cNvSpPr>
          <p:nvPr>
            <p:ph idx="1"/>
          </p:nvPr>
        </p:nvSpPr>
        <p:spPr/>
        <p:txBody>
          <a:bodyPr>
            <a:normAutofit/>
          </a:bodyPr>
          <a:lstStyle/>
          <a:p>
            <a:pPr marL="0" indent="0">
              <a:lnSpc>
                <a:spcPct val="150000"/>
              </a:lnSpc>
              <a:spcAft>
                <a:spcPts val="800"/>
              </a:spcAft>
              <a:buNone/>
            </a:pPr>
            <a:r>
              <a:rPr lang="da-DK" sz="1800" i="1" dirty="0">
                <a:effectLst/>
                <a:latin typeface="+mj-lt"/>
                <a:ea typeface="Yu Gothic Light" panose="020B0300000000000000" pitchFamily="34" charset="-128"/>
                <a:cs typeface="Times New Roman" panose="02020603050405020304" pitchFamily="18" charset="0"/>
              </a:rPr>
              <a:t>”Til håndbold lærer hun, at man er ikke bedre end det svageste led. Du kan ikke bare drøne derudad. Du skal have alle med, og alle skal synes, at det er hyggeligt, rart og sjovt at være der, for ellers falder folk fra.” </a:t>
            </a:r>
            <a:r>
              <a:rPr lang="da-DK" sz="1800" dirty="0">
                <a:effectLst/>
                <a:latin typeface="+mj-lt"/>
                <a:ea typeface="Yu Gothic Light" panose="020B0300000000000000" pitchFamily="34" charset="-128"/>
                <a:cs typeface="Times New Roman" panose="02020603050405020304" pitchFamily="18" charset="0"/>
              </a:rPr>
              <a:t>(Mor til pige i 4. klasse)</a:t>
            </a:r>
            <a:endParaRPr lang="da-DK" sz="1800" dirty="0">
              <a:latin typeface="+mj-lt"/>
              <a:ea typeface="SimSun" panose="02010600030101010101" pitchFamily="2" charset="-122"/>
              <a:cs typeface="Times New Roman" panose="02020603050405020304" pitchFamily="18" charset="0"/>
            </a:endParaRPr>
          </a:p>
          <a:p>
            <a:pPr marL="0" indent="0">
              <a:lnSpc>
                <a:spcPct val="150000"/>
              </a:lnSpc>
              <a:spcAft>
                <a:spcPts val="800"/>
              </a:spcAft>
              <a:buNone/>
            </a:pPr>
            <a:r>
              <a:rPr lang="da-DK" sz="1800" i="1" dirty="0">
                <a:effectLst/>
                <a:latin typeface="+mj-lt"/>
                <a:ea typeface="SimSun" panose="02010600030101010101" pitchFamily="2" charset="-122"/>
                <a:cs typeface="Times New Roman" panose="02020603050405020304" pitchFamily="18" charset="0"/>
              </a:rPr>
              <a:t>Jeg synes, det er værdifuldt, at han møder nogle andre typer af mennesker. (</a:t>
            </a:r>
            <a:r>
              <a:rPr lang="da-DK" sz="1800" dirty="0">
                <a:effectLst/>
                <a:latin typeface="+mj-lt"/>
                <a:ea typeface="SimSun" panose="02010600030101010101" pitchFamily="2" charset="-122"/>
                <a:cs typeface="Times New Roman" panose="02020603050405020304" pitchFamily="18" charset="0"/>
              </a:rPr>
              <a:t>Mor til dreng i 4. klasse)</a:t>
            </a:r>
          </a:p>
          <a:p>
            <a:pPr marL="0" indent="0">
              <a:lnSpc>
                <a:spcPct val="150000"/>
              </a:lnSpc>
              <a:spcAft>
                <a:spcPts val="600"/>
              </a:spcAft>
              <a:buNone/>
            </a:pPr>
            <a:r>
              <a:rPr lang="da-DK" sz="1800" i="1" dirty="0">
                <a:effectLst/>
                <a:latin typeface="+mj-lt"/>
                <a:ea typeface="SimSun" panose="02010600030101010101" pitchFamily="2" charset="-122"/>
                <a:cs typeface="Times New Roman" panose="02020603050405020304" pitchFamily="18" charset="0"/>
              </a:rPr>
              <a:t>Man lærer at tackle nederlag. (</a:t>
            </a:r>
            <a:r>
              <a:rPr lang="da-DK" sz="1800" dirty="0">
                <a:effectLst/>
                <a:latin typeface="+mj-lt"/>
                <a:ea typeface="SimSun" panose="02010600030101010101" pitchFamily="2" charset="-122"/>
                <a:cs typeface="Times New Roman" panose="02020603050405020304" pitchFamily="18" charset="0"/>
              </a:rPr>
              <a:t>Far til dreng i 5. klasse)</a:t>
            </a:r>
          </a:p>
          <a:p>
            <a:endParaRPr lang="da-DK" sz="1800" dirty="0">
              <a:latin typeface="+mj-lt"/>
            </a:endParaRPr>
          </a:p>
        </p:txBody>
      </p:sp>
      <p:pic>
        <p:nvPicPr>
          <p:cNvPr id="4" name="Billede 3">
            <a:extLst>
              <a:ext uri="{FF2B5EF4-FFF2-40B4-BE49-F238E27FC236}">
                <a16:creationId xmlns="" xmlns:a16="http://schemas.microsoft.com/office/drawing/2014/main" id="{EFA92646-F989-4C36-9FCE-B7E07740EED1}"/>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38948838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 xmlns:a16="http://schemas.microsoft.com/office/drawing/2014/main" id="{D1D34770-47A8-402C-AF23-2B653F2D88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 xmlns:a16="http://schemas.microsoft.com/office/drawing/2014/main" id="{4330873D-CAE5-4995-8390-0D911D5BDE35}"/>
              </a:ext>
            </a:extLst>
          </p:cNvPr>
          <p:cNvSpPr>
            <a:spLocks noGrp="1"/>
          </p:cNvSpPr>
          <p:nvPr>
            <p:ph type="title"/>
          </p:nvPr>
        </p:nvSpPr>
        <p:spPr>
          <a:xfrm>
            <a:off x="627509" y="542923"/>
            <a:ext cx="4501582" cy="1121569"/>
          </a:xfrm>
        </p:spPr>
        <p:txBody>
          <a:bodyPr>
            <a:noAutofit/>
          </a:bodyPr>
          <a:lstStyle/>
          <a:p>
            <a:r>
              <a:rPr lang="da-DK" sz="2500" b="1" dirty="0"/>
              <a:t>MEN transferværdi opstår ikke nødvendigvis af at tegne og spise kage…</a:t>
            </a:r>
            <a:br>
              <a:rPr lang="da-DK" sz="2500" b="1" dirty="0"/>
            </a:br>
            <a:r>
              <a:rPr lang="da-DK" sz="2500" b="1" dirty="0"/>
              <a:t>De voksne må på banen!</a:t>
            </a:r>
          </a:p>
        </p:txBody>
      </p:sp>
      <p:sp>
        <p:nvSpPr>
          <p:cNvPr id="3" name="Pladsholder til indhold 2">
            <a:extLst>
              <a:ext uri="{FF2B5EF4-FFF2-40B4-BE49-F238E27FC236}">
                <a16:creationId xmlns="" xmlns:a16="http://schemas.microsoft.com/office/drawing/2014/main" id="{6A0A613B-C9AF-403A-8D3D-9D454A37D86F}"/>
              </a:ext>
            </a:extLst>
          </p:cNvPr>
          <p:cNvSpPr>
            <a:spLocks noGrp="1"/>
          </p:cNvSpPr>
          <p:nvPr>
            <p:ph idx="1"/>
          </p:nvPr>
        </p:nvSpPr>
        <p:spPr>
          <a:xfrm>
            <a:off x="627510" y="1803800"/>
            <a:ext cx="4501582" cy="2796775"/>
          </a:xfrm>
        </p:spPr>
        <p:txBody>
          <a:bodyPr>
            <a:normAutofit/>
          </a:bodyPr>
          <a:lstStyle/>
          <a:p>
            <a:pPr marL="0" indent="0">
              <a:buNone/>
            </a:pPr>
            <a:endParaRPr lang="da-DK" sz="2000" dirty="0"/>
          </a:p>
          <a:p>
            <a:pPr marL="0" indent="0">
              <a:buNone/>
            </a:pPr>
            <a:r>
              <a:rPr lang="da-DK" sz="2000" dirty="0"/>
              <a:t>Det er de voksne, som sætter rammen: for aktiviteten, samværet, samtalen og udbyttet!</a:t>
            </a:r>
          </a:p>
        </p:txBody>
      </p:sp>
      <p:pic>
        <p:nvPicPr>
          <p:cNvPr id="4" name="Billede 3">
            <a:extLst>
              <a:ext uri="{FF2B5EF4-FFF2-40B4-BE49-F238E27FC236}">
                <a16:creationId xmlns="" xmlns:a16="http://schemas.microsoft.com/office/drawing/2014/main" id="{3BC4E027-4968-4C35-A381-F0353BFA89FA}"/>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pic>
        <p:nvPicPr>
          <p:cNvPr id="6" name="Billede 5">
            <a:extLst>
              <a:ext uri="{FF2B5EF4-FFF2-40B4-BE49-F238E27FC236}">
                <a16:creationId xmlns="" xmlns:a16="http://schemas.microsoft.com/office/drawing/2014/main" id="{5031199E-8C9E-492F-9ACF-3DC59B795A52}"/>
              </a:ext>
            </a:extLst>
          </p:cNvPr>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5303450" y="11383"/>
            <a:ext cx="3840550" cy="5120733"/>
          </a:xfrm>
          <a:prstGeom prst="rect">
            <a:avLst/>
          </a:prstGeom>
        </p:spPr>
      </p:pic>
    </p:spTree>
    <p:extLst>
      <p:ext uri="{BB962C8B-B14F-4D97-AF65-F5344CB8AC3E}">
        <p14:creationId xmlns:p14="http://schemas.microsoft.com/office/powerpoint/2010/main" xmlns="" val="41933813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F2E74041-5B95-4A2E-9406-3E91FA0117AB}"/>
              </a:ext>
            </a:extLst>
          </p:cNvPr>
          <p:cNvSpPr>
            <a:spLocks noGrp="1"/>
          </p:cNvSpPr>
          <p:nvPr>
            <p:ph type="title"/>
          </p:nvPr>
        </p:nvSpPr>
        <p:spPr>
          <a:xfrm>
            <a:off x="628650" y="510777"/>
            <a:ext cx="7886700" cy="994172"/>
          </a:xfrm>
        </p:spPr>
        <p:txBody>
          <a:bodyPr>
            <a:normAutofit/>
          </a:bodyPr>
          <a:lstStyle/>
          <a:p>
            <a:r>
              <a:rPr lang="da-DK" sz="3200" dirty="0">
                <a:solidFill>
                  <a:srgbClr val="FF0000"/>
                </a:solidFill>
                <a:latin typeface="+mn-lt"/>
              </a:rPr>
              <a:t>Debat</a:t>
            </a:r>
            <a:r>
              <a:rPr lang="da-DK" dirty="0"/>
              <a:t/>
            </a:r>
            <a:br>
              <a:rPr lang="da-DK" dirty="0"/>
            </a:br>
            <a:endParaRPr lang="da-DK" dirty="0">
              <a:solidFill>
                <a:srgbClr val="FF0000"/>
              </a:solidFill>
            </a:endParaRPr>
          </a:p>
        </p:txBody>
      </p:sp>
      <p:sp>
        <p:nvSpPr>
          <p:cNvPr id="3" name="Pladsholder til indhold 2">
            <a:extLst>
              <a:ext uri="{FF2B5EF4-FFF2-40B4-BE49-F238E27FC236}">
                <a16:creationId xmlns="" xmlns:a16="http://schemas.microsoft.com/office/drawing/2014/main" id="{FFE13CA8-122D-4FD4-A0E7-AD86F4DEED79}"/>
              </a:ext>
            </a:extLst>
          </p:cNvPr>
          <p:cNvSpPr>
            <a:spLocks noGrp="1"/>
          </p:cNvSpPr>
          <p:nvPr>
            <p:ph idx="1"/>
          </p:nvPr>
        </p:nvSpPr>
        <p:spPr/>
        <p:txBody>
          <a:bodyPr/>
          <a:lstStyle/>
          <a:p>
            <a:pPr marL="0" indent="0">
              <a:buNone/>
            </a:pPr>
            <a:r>
              <a:rPr lang="da-DK" sz="1800" dirty="0">
                <a:effectLst/>
                <a:latin typeface="Open Sans" panose="020B0606030504020204" pitchFamily="34" charset="0"/>
                <a:ea typeface="Calibri" panose="020F0502020204030204" pitchFamily="34" charset="0"/>
              </a:rPr>
              <a:t>Fritiden som en central ”øvebane” og trivselsarena: hvordan bliver vi bedre til at formidle den fortælling?</a:t>
            </a:r>
            <a:r>
              <a:rPr lang="da-DK" dirty="0"/>
              <a:t/>
            </a:r>
            <a:br>
              <a:rPr lang="da-DK" dirty="0"/>
            </a:br>
            <a:endParaRPr lang="da-DK" dirty="0"/>
          </a:p>
        </p:txBody>
      </p:sp>
      <p:pic>
        <p:nvPicPr>
          <p:cNvPr id="4" name="Billede 3">
            <a:extLst>
              <a:ext uri="{FF2B5EF4-FFF2-40B4-BE49-F238E27FC236}">
                <a16:creationId xmlns="" xmlns:a16="http://schemas.microsoft.com/office/drawing/2014/main" id="{30F0D509-944A-4B59-965F-CB7A86CC6700}"/>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pic>
        <p:nvPicPr>
          <p:cNvPr id="3076" name="Picture 4" descr="Tænker på alle | Ordsprog og citater, Lykke citater, Tekster">
            <a:extLst>
              <a:ext uri="{FF2B5EF4-FFF2-40B4-BE49-F238E27FC236}">
                <a16:creationId xmlns="" xmlns:a16="http://schemas.microsoft.com/office/drawing/2014/main" id="{1DE7A9B2-E25E-4239-ADA9-9E57A2BD2781}"/>
              </a:ext>
            </a:extLst>
          </p:cNvPr>
          <p:cNvPicPr>
            <a:picLocks noChangeAspect="1" noChangeArrowheads="1"/>
          </p:cNvPicPr>
          <p:nvPr/>
        </p:nvPicPr>
        <p:blipFill rotWithShape="1">
          <a:blip r:embed="rId3" cstate="screen">
            <a:extLst>
              <a:ext uri="{28A0092B-C50C-407E-A947-70E740481C1C}">
                <a14:useLocalDpi xmlns:a14="http://schemas.microsoft.com/office/drawing/2010/main" xmlns="" val="0"/>
              </a:ext>
            </a:extLst>
          </a:blip>
          <a:srcRect/>
          <a:stretch/>
        </p:blipFill>
        <p:spPr bwMode="auto">
          <a:xfrm>
            <a:off x="6360727" y="2650869"/>
            <a:ext cx="2604887" cy="21591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619644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036AD9F-A574-4B85-98B4-B1297287F753}"/>
              </a:ext>
            </a:extLst>
          </p:cNvPr>
          <p:cNvSpPr>
            <a:spLocks noGrp="1"/>
          </p:cNvSpPr>
          <p:nvPr>
            <p:ph type="title"/>
          </p:nvPr>
        </p:nvSpPr>
        <p:spPr>
          <a:xfrm>
            <a:off x="532467" y="1203649"/>
            <a:ext cx="7306516" cy="979833"/>
          </a:xfrm>
        </p:spPr>
        <p:txBody>
          <a:bodyPr>
            <a:noAutofit/>
          </a:bodyPr>
          <a:lstStyle/>
          <a:p>
            <a:r>
              <a:rPr lang="da-DK" sz="3500" b="1" dirty="0">
                <a:effectLst/>
                <a:latin typeface="+mn-lt"/>
                <a:ea typeface="Calibri" panose="020F0502020204030204" pitchFamily="34" charset="0"/>
              </a:rPr>
              <a:t>Forældre </a:t>
            </a:r>
            <a:r>
              <a:rPr lang="da-DK" sz="3500" b="1" dirty="0">
                <a:latin typeface="+mn-lt"/>
                <a:ea typeface="Calibri" panose="020F0502020204030204" pitchFamily="34" charset="0"/>
              </a:rPr>
              <a:t>er vigtige – men ikke helt så vigtige som de selv tror, at de er…</a:t>
            </a:r>
            <a:r>
              <a:rPr lang="da-DK" sz="3500" b="1" dirty="0">
                <a:effectLst/>
                <a:latin typeface="+mn-lt"/>
                <a:ea typeface="Calibri" panose="020F0502020204030204" pitchFamily="34" charset="0"/>
              </a:rPr>
              <a:t/>
            </a:r>
            <a:br>
              <a:rPr lang="da-DK" sz="3500" b="1" dirty="0">
                <a:effectLst/>
                <a:latin typeface="+mn-lt"/>
                <a:ea typeface="Calibri" panose="020F0502020204030204" pitchFamily="34" charset="0"/>
              </a:rPr>
            </a:br>
            <a:r>
              <a:rPr lang="da-DK" sz="1800" b="1" i="1" dirty="0">
                <a:effectLst/>
                <a:latin typeface="+mn-lt"/>
                <a:ea typeface="Calibri" panose="020F0502020204030204" pitchFamily="34" charset="0"/>
              </a:rPr>
              <a:t/>
            </a:r>
            <a:br>
              <a:rPr lang="da-DK" sz="1800" b="1" i="1" dirty="0">
                <a:effectLst/>
                <a:latin typeface="+mn-lt"/>
                <a:ea typeface="Calibri" panose="020F0502020204030204" pitchFamily="34" charset="0"/>
              </a:rPr>
            </a:br>
            <a:r>
              <a:rPr lang="da-DK" sz="1800" b="1" i="1" dirty="0">
                <a:effectLst/>
                <a:latin typeface="+mn-lt"/>
                <a:ea typeface="Calibri" panose="020F0502020204030204" pitchFamily="34" charset="0"/>
              </a:rPr>
              <a:t>– perspektiver på forældres ageren i hverdagslivet, fritidslivet og det virtuelle rum</a:t>
            </a:r>
            <a:r>
              <a:rPr lang="da-DK" sz="1800" b="1" i="1" dirty="0">
                <a:latin typeface="+mn-lt"/>
              </a:rPr>
              <a:t/>
            </a:r>
            <a:br>
              <a:rPr lang="da-DK" sz="1800" b="1" i="1" dirty="0">
                <a:latin typeface="+mn-lt"/>
              </a:rPr>
            </a:br>
            <a:endParaRPr lang="da-DK" sz="1800" b="1" i="1" dirty="0">
              <a:latin typeface="+mn-lt"/>
            </a:endParaRPr>
          </a:p>
        </p:txBody>
      </p:sp>
      <p:pic>
        <p:nvPicPr>
          <p:cNvPr id="3" name="Billede 2">
            <a:extLst>
              <a:ext uri="{FF2B5EF4-FFF2-40B4-BE49-F238E27FC236}">
                <a16:creationId xmlns="" xmlns:a16="http://schemas.microsoft.com/office/drawing/2014/main" id="{D14F63C6-9442-4B0B-AEA0-5A9486091668}"/>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pic>
        <p:nvPicPr>
          <p:cNvPr id="5" name="Billede 4">
            <a:extLst>
              <a:ext uri="{FF2B5EF4-FFF2-40B4-BE49-F238E27FC236}">
                <a16:creationId xmlns="" xmlns:a16="http://schemas.microsoft.com/office/drawing/2014/main" id="{0B54A526-0A31-4842-9311-5EE7F27EB125}"/>
              </a:ext>
            </a:extLst>
          </p:cNvPr>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6192614" y="2272000"/>
            <a:ext cx="1868180" cy="2621582"/>
          </a:xfrm>
          <a:prstGeom prst="rect">
            <a:avLst/>
          </a:prstGeom>
        </p:spPr>
      </p:pic>
    </p:spTree>
    <p:extLst>
      <p:ext uri="{BB962C8B-B14F-4D97-AF65-F5344CB8AC3E}">
        <p14:creationId xmlns:p14="http://schemas.microsoft.com/office/powerpoint/2010/main" xmlns="" val="32121805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el 1">
            <a:extLst>
              <a:ext uri="{FF2B5EF4-FFF2-40B4-BE49-F238E27FC236}">
                <a16:creationId xmlns="" xmlns:a16="http://schemas.microsoft.com/office/drawing/2014/main" id="{7D846613-987A-401A-B3B4-D1150591DCD0}"/>
              </a:ext>
            </a:extLst>
          </p:cNvPr>
          <p:cNvSpPr>
            <a:spLocks noGrp="1" noChangeArrowheads="1"/>
          </p:cNvSpPr>
          <p:nvPr>
            <p:ph type="title"/>
          </p:nvPr>
        </p:nvSpPr>
        <p:spPr>
          <a:xfrm>
            <a:off x="784155" y="1030958"/>
            <a:ext cx="3017520" cy="3288794"/>
          </a:xfrm>
        </p:spPr>
        <p:txBody>
          <a:bodyPr vert="horz" lIns="68580" tIns="34290" rIns="68580" bIns="34290" rtlCol="0" anchor="b">
            <a:normAutofit fontScale="90000"/>
          </a:bodyPr>
          <a:lstStyle/>
          <a:p>
            <a:r>
              <a:rPr lang="en-US" altLang="da-DK" sz="2775" b="1" dirty="0"/>
              <a:t>De </a:t>
            </a:r>
            <a:r>
              <a:rPr lang="en-US" altLang="da-DK" sz="2775" b="1" dirty="0" err="1"/>
              <a:t>vokser</a:t>
            </a:r>
            <a:r>
              <a:rPr lang="en-US" altLang="da-DK" sz="2775" b="1" dirty="0"/>
              <a:t> op med </a:t>
            </a:r>
            <a:r>
              <a:rPr lang="en-US" altLang="da-DK" sz="2775" b="1" dirty="0" err="1"/>
              <a:t>en</a:t>
            </a:r>
            <a:r>
              <a:rPr lang="en-US" altLang="da-DK" sz="2775" b="1" dirty="0"/>
              <a:t> generation </a:t>
            </a:r>
            <a:r>
              <a:rPr lang="en-US" altLang="da-DK" sz="2775" b="1" dirty="0" err="1"/>
              <a:t>af</a:t>
            </a:r>
            <a:r>
              <a:rPr lang="en-US" altLang="da-DK" sz="2775" b="1" dirty="0"/>
              <a:t> </a:t>
            </a:r>
            <a:r>
              <a:rPr lang="en-US" altLang="da-DK" sz="2775" b="1" dirty="0" err="1"/>
              <a:t>forældre</a:t>
            </a:r>
            <a:r>
              <a:rPr lang="en-US" altLang="da-DK" sz="2775" b="1" dirty="0"/>
              <a:t>, der a) </a:t>
            </a:r>
            <a:r>
              <a:rPr lang="en-US" altLang="da-DK" sz="2775" b="1" dirty="0" err="1"/>
              <a:t>ikke</a:t>
            </a:r>
            <a:r>
              <a:rPr lang="en-US" altLang="da-DK" sz="2775" b="1" dirty="0"/>
              <a:t> </a:t>
            </a:r>
            <a:r>
              <a:rPr lang="en-US" altLang="da-DK" sz="2775" b="1" dirty="0" err="1"/>
              <a:t>kan</a:t>
            </a:r>
            <a:r>
              <a:rPr lang="en-US" altLang="da-DK" sz="2775" b="1" dirty="0"/>
              <a:t> </a:t>
            </a:r>
            <a:r>
              <a:rPr lang="en-US" altLang="da-DK" sz="2775" b="1" dirty="0" err="1"/>
              <a:t>reproducere</a:t>
            </a:r>
            <a:r>
              <a:rPr lang="en-US" altLang="da-DK" sz="2775" b="1" dirty="0"/>
              <a:t> </a:t>
            </a:r>
            <a:r>
              <a:rPr lang="en-US" altLang="da-DK" sz="2775" b="1" dirty="0" err="1"/>
              <a:t>deres</a:t>
            </a:r>
            <a:r>
              <a:rPr lang="en-US" altLang="da-DK" sz="2775" b="1" dirty="0"/>
              <a:t> </a:t>
            </a:r>
            <a:r>
              <a:rPr lang="en-US" altLang="da-DK" sz="2775" b="1" dirty="0" err="1"/>
              <a:t>egen</a:t>
            </a:r>
            <a:r>
              <a:rPr lang="en-US" altLang="da-DK" sz="2775" b="1" dirty="0"/>
              <a:t> </a:t>
            </a:r>
            <a:r>
              <a:rPr lang="en-US" altLang="da-DK" sz="2775" b="1" dirty="0" err="1"/>
              <a:t>opdragelse</a:t>
            </a:r>
            <a:r>
              <a:rPr lang="en-US" altLang="da-DK" sz="2775" b="1" dirty="0"/>
              <a:t> og b) I </a:t>
            </a:r>
            <a:r>
              <a:rPr lang="en-US" altLang="da-DK" sz="2775" b="1" dirty="0" err="1"/>
              <a:t>nogen</a:t>
            </a:r>
            <a:r>
              <a:rPr lang="en-US" altLang="da-DK" sz="2775" b="1" dirty="0"/>
              <a:t> grad </a:t>
            </a:r>
            <a:r>
              <a:rPr lang="en-US" altLang="da-DK" sz="2775" b="1" dirty="0" err="1"/>
              <a:t>overbetoner</a:t>
            </a:r>
            <a:r>
              <a:rPr lang="en-US" altLang="da-DK" sz="2775" b="1" dirty="0"/>
              <a:t> </a:t>
            </a:r>
            <a:r>
              <a:rPr lang="en-US" altLang="da-DK" sz="2775" b="1" dirty="0" err="1"/>
              <a:t>deres</a:t>
            </a:r>
            <a:r>
              <a:rPr lang="en-US" altLang="da-DK" sz="2775" b="1" dirty="0"/>
              <a:t> </a:t>
            </a:r>
            <a:r>
              <a:rPr lang="en-US" altLang="da-DK" sz="2775" b="1" dirty="0" err="1"/>
              <a:t>egen</a:t>
            </a:r>
            <a:r>
              <a:rPr lang="en-US" altLang="da-DK" sz="2775" b="1" dirty="0"/>
              <a:t> </a:t>
            </a:r>
            <a:r>
              <a:rPr lang="en-US" altLang="da-DK" sz="2775" b="1" dirty="0" err="1"/>
              <a:t>betydning</a:t>
            </a:r>
            <a:endParaRPr lang="en-US" altLang="da-DK" sz="2775" b="1" dirty="0"/>
          </a:p>
        </p:txBody>
      </p:sp>
      <p:pic>
        <p:nvPicPr>
          <p:cNvPr id="6" name="Pladsholder til indhold 3" descr="Fodboldmødre.jpg">
            <a:extLst>
              <a:ext uri="{FF2B5EF4-FFF2-40B4-BE49-F238E27FC236}">
                <a16:creationId xmlns="" xmlns:a16="http://schemas.microsoft.com/office/drawing/2014/main" id="{003775EB-EEAA-4170-9E61-34B9FAAFE604}"/>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xmlns="" val="0"/>
              </a:ext>
            </a:extLst>
          </a:blip>
          <a:srcRect/>
          <a:stretch/>
        </p:blipFill>
        <p:spPr>
          <a:xfrm>
            <a:off x="3966061" y="335158"/>
            <a:ext cx="4957221" cy="4642091"/>
          </a:xfrm>
          <a:prstGeom prst="rect">
            <a:avLst/>
          </a:prstGeom>
        </p:spPr>
      </p:pic>
      <p:pic>
        <p:nvPicPr>
          <p:cNvPr id="4" name="Billede 3">
            <a:extLst>
              <a:ext uri="{FF2B5EF4-FFF2-40B4-BE49-F238E27FC236}">
                <a16:creationId xmlns="" xmlns:a16="http://schemas.microsoft.com/office/drawing/2014/main" id="{3CE61C9B-2A15-46F0-8B84-E17B53BC3460}"/>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25188866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 xmlns:a16="http://schemas.microsoft.com/office/drawing/2014/main" id="{201CC55D-ED54-4C5C-95E6-10947BD110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 xmlns:a16="http://schemas.microsoft.com/office/drawing/2014/main" id="{891FB9AB-7444-47E0-A438-CC12984EA557}"/>
              </a:ext>
            </a:extLst>
          </p:cNvPr>
          <p:cNvSpPr>
            <a:spLocks noGrp="1"/>
          </p:cNvSpPr>
          <p:nvPr>
            <p:ph type="title"/>
          </p:nvPr>
        </p:nvSpPr>
        <p:spPr>
          <a:xfrm>
            <a:off x="442170" y="642135"/>
            <a:ext cx="3420438" cy="846051"/>
          </a:xfrm>
        </p:spPr>
        <p:txBody>
          <a:bodyPr anchor="ctr">
            <a:normAutofit/>
          </a:bodyPr>
          <a:lstStyle/>
          <a:p>
            <a:r>
              <a:rPr lang="da-DK" sz="2600" b="1"/>
              <a:t>Og så er tilmed også pinlige…</a:t>
            </a:r>
          </a:p>
        </p:txBody>
      </p:sp>
      <p:grpSp>
        <p:nvGrpSpPr>
          <p:cNvPr id="73" name="Group 72">
            <a:extLst>
              <a:ext uri="{FF2B5EF4-FFF2-40B4-BE49-F238E27FC236}">
                <a16:creationId xmlns="" xmlns:a16="http://schemas.microsoft.com/office/drawing/2014/main" id="{1DE889C7-FAD6-4397-98E2-05D5034844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812613"/>
            <a:ext cx="266396" cy="505095"/>
            <a:chOff x="0" y="823811"/>
            <a:chExt cx="355196" cy="673460"/>
          </a:xfrm>
        </p:grpSpPr>
        <p:sp>
          <p:nvSpPr>
            <p:cNvPr id="74" name="Rectangle 73">
              <a:extLst>
                <a:ext uri="{FF2B5EF4-FFF2-40B4-BE49-F238E27FC236}">
                  <a16:creationId xmlns=""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498813" y="1567926"/>
            <a:ext cx="3223260" cy="205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 xmlns:a16="http://schemas.microsoft.com/office/drawing/2014/main" id="{FE78905E-142E-43F9-AE50-59AF4E036777}"/>
              </a:ext>
            </a:extLst>
          </p:cNvPr>
          <p:cNvSpPr>
            <a:spLocks noGrp="1"/>
          </p:cNvSpPr>
          <p:nvPr>
            <p:ph idx="1"/>
          </p:nvPr>
        </p:nvSpPr>
        <p:spPr>
          <a:xfrm>
            <a:off x="443039" y="1747878"/>
            <a:ext cx="3419569" cy="2984689"/>
          </a:xfrm>
        </p:spPr>
        <p:txBody>
          <a:bodyPr anchor="ctr">
            <a:normAutofit/>
          </a:bodyPr>
          <a:lstStyle/>
          <a:p>
            <a:pPr marL="0" indent="0">
              <a:spcAft>
                <a:spcPts val="600"/>
              </a:spcAft>
              <a:buNone/>
            </a:pPr>
            <a:r>
              <a:rPr lang="zh-CN" sz="1200" i="1">
                <a:effectLst/>
                <a:latin typeface="Calibri" panose="020F0502020204030204" pitchFamily="34" charset="0"/>
                <a:ea typeface="Arial" panose="020B0604020202020204" pitchFamily="34" charset="0"/>
                <a:cs typeface="Times New Roman" panose="02020603050405020304" pitchFamily="18" charset="0"/>
              </a:rPr>
              <a:t>Er der noget tidspunkt, hvor </a:t>
            </a:r>
            <a:r>
              <a:rPr lang="da-DK" sz="1200" i="1">
                <a:effectLst/>
                <a:latin typeface="Arial" panose="020B0604020202020204" pitchFamily="34" charset="0"/>
                <a:ea typeface="SimSun" panose="02010600030101010101" pitchFamily="2" charset="-122"/>
                <a:cs typeface="Times New Roman" panose="02020603050405020304" pitchFamily="18" charset="0"/>
              </a:rPr>
              <a:t>I</a:t>
            </a:r>
            <a:r>
              <a:rPr lang="zh-CN" sz="1200" i="1">
                <a:effectLst/>
                <a:latin typeface="Calibri" panose="020F0502020204030204" pitchFamily="34" charset="0"/>
                <a:ea typeface="Arial" panose="020B0604020202020204" pitchFamily="34" charset="0"/>
                <a:cs typeface="Times New Roman" panose="02020603050405020304" pitchFamily="18" charset="0"/>
              </a:rPr>
              <a:t> tænker, at jeres forældre er pinlige?</a:t>
            </a:r>
            <a:endParaRPr lang="da-DK" sz="1200">
              <a:effectLst/>
              <a:latin typeface="Calibri" panose="020F0502020204030204" pitchFamily="34" charset="0"/>
              <a:ea typeface="SimSun" panose="02010600030101010101" pitchFamily="2" charset="-122"/>
              <a:cs typeface="Times New Roman" panose="02020603050405020304" pitchFamily="18" charset="0"/>
            </a:endParaRPr>
          </a:p>
          <a:p>
            <a:pPr marL="0" indent="0">
              <a:spcAft>
                <a:spcPts val="600"/>
              </a:spcAft>
              <a:buNone/>
            </a:pPr>
            <a:r>
              <a:rPr lang="zh-CN" sz="1200" i="1">
                <a:effectLst/>
                <a:latin typeface="Calibri" panose="020F0502020204030204" pitchFamily="34" charset="0"/>
                <a:ea typeface="Arial" panose="020B0604020202020204" pitchFamily="34" charset="0"/>
                <a:cs typeface="Times New Roman" panose="02020603050405020304" pitchFamily="18" charset="0"/>
              </a:rPr>
              <a:t>Alle: </a:t>
            </a:r>
            <a:r>
              <a:rPr lang="da-DK" sz="1200" i="1">
                <a:effectLst/>
                <a:latin typeface="Arial" panose="020B0604020202020204" pitchFamily="34" charset="0"/>
                <a:ea typeface="SimSun" panose="02010600030101010101" pitchFamily="2" charset="-122"/>
                <a:cs typeface="Times New Roman" panose="02020603050405020304" pitchFamily="18" charset="0"/>
              </a:rPr>
              <a:t>Ja</a:t>
            </a:r>
            <a:r>
              <a:rPr lang="zh-CN" sz="1200" i="1">
                <a:effectLst/>
                <a:latin typeface="Calibri" panose="020F0502020204030204" pitchFamily="34" charset="0"/>
                <a:ea typeface="Arial" panose="020B0604020202020204" pitchFamily="34" charset="0"/>
                <a:cs typeface="Times New Roman" panose="02020603050405020304" pitchFamily="18" charset="0"/>
              </a:rPr>
              <a:t>.</a:t>
            </a:r>
            <a:endParaRPr lang="da-DK" altLang="zh-CN" sz="1200" i="1">
              <a:effectLst/>
              <a:latin typeface="Calibri" panose="020F0502020204030204" pitchFamily="34" charset="0"/>
              <a:ea typeface="Arial" panose="020B0604020202020204" pitchFamily="34" charset="0"/>
              <a:cs typeface="Times New Roman" panose="02020603050405020304" pitchFamily="18" charset="0"/>
            </a:endParaRPr>
          </a:p>
          <a:p>
            <a:pPr marL="0" indent="0">
              <a:spcAft>
                <a:spcPts val="600"/>
              </a:spcAft>
              <a:buNone/>
            </a:pPr>
            <a:r>
              <a:rPr lang="zh-CN" sz="1200" i="1">
                <a:effectLst/>
                <a:latin typeface="Calibri" panose="020F0502020204030204" pitchFamily="34" charset="0"/>
                <a:ea typeface="Arial" panose="020B0604020202020204" pitchFamily="34" charset="0"/>
                <a:cs typeface="Times New Roman" panose="02020603050405020304" pitchFamily="18" charset="0"/>
              </a:rPr>
              <a:t>Hvornår kan det være?</a:t>
            </a:r>
            <a:endParaRPr lang="da-DK" sz="1200">
              <a:effectLst/>
              <a:latin typeface="Calibri" panose="020F0502020204030204" pitchFamily="34" charset="0"/>
              <a:ea typeface="SimSun" panose="02010600030101010101" pitchFamily="2" charset="-122"/>
              <a:cs typeface="Times New Roman" panose="02020603050405020304" pitchFamily="18" charset="0"/>
            </a:endParaRPr>
          </a:p>
          <a:p>
            <a:pPr marL="0" indent="0">
              <a:spcAft>
                <a:spcPts val="600"/>
              </a:spcAft>
              <a:buNone/>
            </a:pPr>
            <a:r>
              <a:rPr lang="zh-CN" sz="1200" i="1">
                <a:effectLst/>
                <a:latin typeface="Calibri" panose="020F0502020204030204" pitchFamily="34" charset="0"/>
                <a:ea typeface="Arial" panose="020B0604020202020204" pitchFamily="34" charset="0"/>
                <a:cs typeface="Times New Roman" panose="02020603050405020304" pitchFamily="18" charset="0"/>
              </a:rPr>
              <a:t>L</a:t>
            </a:r>
            <a:r>
              <a:rPr lang="da-DK" sz="1200" i="1">
                <a:effectLst/>
                <a:latin typeface="Arial" panose="020B0604020202020204" pitchFamily="34" charset="0"/>
                <a:ea typeface="SimSun" panose="02010600030101010101" pitchFamily="2" charset="-122"/>
                <a:cs typeface="Times New Roman" panose="02020603050405020304" pitchFamily="18" charset="0"/>
              </a:rPr>
              <a:t>una</a:t>
            </a:r>
            <a:r>
              <a:rPr lang="zh-CN" sz="1200" i="1">
                <a:effectLst/>
                <a:latin typeface="Calibri" panose="020F0502020204030204" pitchFamily="34" charset="0"/>
                <a:ea typeface="Arial" panose="020B0604020202020204" pitchFamily="34" charset="0"/>
                <a:cs typeface="Times New Roman" panose="02020603050405020304" pitchFamily="18" charset="0"/>
              </a:rPr>
              <a:t>: F.eks. min mor</a:t>
            </a:r>
            <a:r>
              <a:rPr lang="da-DK" sz="1200" i="1">
                <a:effectLst/>
                <a:latin typeface="Arial" panose="020B0604020202020204" pitchFamily="34" charset="0"/>
                <a:ea typeface="SimSun" panose="02010600030101010101" pitchFamily="2" charset="-122"/>
                <a:cs typeface="Times New Roman" panose="02020603050405020304" pitchFamily="18" charset="0"/>
              </a:rPr>
              <a:t>, når </a:t>
            </a:r>
            <a:r>
              <a:rPr lang="zh-CN" sz="1200" i="1">
                <a:effectLst/>
                <a:latin typeface="Calibri" panose="020F0502020204030204" pitchFamily="34" charset="0"/>
                <a:ea typeface="Arial" panose="020B0604020202020204" pitchFamily="34" charset="0"/>
                <a:cs typeface="Times New Roman" panose="02020603050405020304" pitchFamily="18" charset="0"/>
              </a:rPr>
              <a:t>vi er ude og køre en tur, og hun ser nogen, der cykler, og de ikke cykler ordentligt, så stopper </a:t>
            </a:r>
            <a:r>
              <a:rPr lang="da-DK" sz="1200" i="1">
                <a:effectLst/>
                <a:latin typeface="Arial" panose="020B0604020202020204" pitchFamily="34" charset="0"/>
                <a:ea typeface="SimSun" panose="02010600030101010101" pitchFamily="2" charset="-122"/>
                <a:cs typeface="Times New Roman" panose="02020603050405020304" pitchFamily="18" charset="0"/>
              </a:rPr>
              <a:t>h</a:t>
            </a:r>
            <a:r>
              <a:rPr lang="zh-CN" sz="1200" i="1">
                <a:effectLst/>
                <a:latin typeface="Calibri" panose="020F0502020204030204" pitchFamily="34" charset="0"/>
                <a:ea typeface="Arial" panose="020B0604020202020204" pitchFamily="34" charset="0"/>
                <a:cs typeface="Times New Roman" panose="02020603050405020304" pitchFamily="18" charset="0"/>
              </a:rPr>
              <a:t>un og ruller vinduet ned og snakker med dem. </a:t>
            </a:r>
            <a:r>
              <a:rPr lang="da-DK" sz="1200" i="1">
                <a:effectLst/>
                <a:latin typeface="Arial" panose="020B0604020202020204" pitchFamily="34" charset="0"/>
                <a:ea typeface="SimSun" panose="02010600030101010101" pitchFamily="2" charset="-122"/>
                <a:cs typeface="Times New Roman" panose="02020603050405020304" pitchFamily="18" charset="0"/>
              </a:rPr>
              <a:t>Eller når hun danser….</a:t>
            </a:r>
            <a:endParaRPr lang="da-DK" sz="1200">
              <a:effectLst/>
              <a:latin typeface="Calibri" panose="020F0502020204030204" pitchFamily="34" charset="0"/>
              <a:ea typeface="SimSun" panose="02010600030101010101" pitchFamily="2" charset="-122"/>
              <a:cs typeface="Times New Roman" panose="02020603050405020304" pitchFamily="18" charset="0"/>
            </a:endParaRPr>
          </a:p>
          <a:p>
            <a:pPr marL="0" indent="0" fontAlgn="base">
              <a:spcAft>
                <a:spcPts val="600"/>
              </a:spcAft>
              <a:buNone/>
            </a:pPr>
            <a:r>
              <a:rPr lang="da-DK" sz="1200" i="1">
                <a:effectLst/>
                <a:latin typeface="Arial" panose="020B0604020202020204" pitchFamily="34" charset="0"/>
                <a:ea typeface="Times New Roman" panose="02020603050405020304" pitchFamily="18" charset="0"/>
                <a:cs typeface="Times New Roman" panose="02020603050405020304" pitchFamily="18" charset="0"/>
              </a:rPr>
              <a:t>Alberte: Nogle gange, hvis vi bare går på gaden, så laver min far nogle mærkelige ting, og det synes jeg er virkelig pinligt.</a:t>
            </a:r>
            <a:endParaRPr lang="da-DK" sz="1200">
              <a:effectLst/>
              <a:latin typeface="Calibri" panose="020F0502020204030204" pitchFamily="34" charset="0"/>
              <a:ea typeface="SimSun" panose="02010600030101010101" pitchFamily="2" charset="-122"/>
              <a:cs typeface="Times New Roman" panose="02020603050405020304" pitchFamily="18" charset="0"/>
            </a:endParaRPr>
          </a:p>
          <a:p>
            <a:endParaRPr lang="da-DK" sz="1200"/>
          </a:p>
        </p:txBody>
      </p:sp>
      <p:sp>
        <p:nvSpPr>
          <p:cNvPr id="79" name="Rectangle 78">
            <a:extLst>
              <a:ext uri="{FF2B5EF4-FFF2-40B4-BE49-F238E27FC236}">
                <a16:creationId xmlns="" xmlns:a16="http://schemas.microsoft.com/office/drawing/2014/main" id="{C13237C8-E62C-4F0D-A318-BD6FB6C2D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023252" y="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64357" y="385389"/>
            <a:ext cx="4507025" cy="437593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vorfor er ens forældre så pinlige?!">
            <a:extLst>
              <a:ext uri="{FF2B5EF4-FFF2-40B4-BE49-F238E27FC236}">
                <a16:creationId xmlns="" xmlns:a16="http://schemas.microsoft.com/office/drawing/2014/main" id="{9A4ADD70-BDB8-4218-A357-F0B9513A3931}"/>
              </a:ext>
            </a:extLst>
          </p:cNvPr>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r="-1" b="-1"/>
          <a:stretch/>
        </p:blipFill>
        <p:spPr bwMode="auto">
          <a:xfrm>
            <a:off x="4483341" y="599514"/>
            <a:ext cx="4069057" cy="3944472"/>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Billede 3">
            <a:extLst>
              <a:ext uri="{FF2B5EF4-FFF2-40B4-BE49-F238E27FC236}">
                <a16:creationId xmlns="" xmlns:a16="http://schemas.microsoft.com/office/drawing/2014/main" id="{8ADA0274-01C7-45C2-B76C-E78F264CF28F}"/>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2360146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descr="Et billede, der indeholder person, udendørs, fortov, bygning&#10;&#10;Automatisk genereret beskrivelse">
            <a:extLst>
              <a:ext uri="{FF2B5EF4-FFF2-40B4-BE49-F238E27FC236}">
                <a16:creationId xmlns="" xmlns:a16="http://schemas.microsoft.com/office/drawing/2014/main" id="{492A8DBA-FE55-467F-9D1F-EF846858BBFA}"/>
              </a:ext>
            </a:extLst>
          </p:cNvPr>
          <p:cNvPicPr>
            <a:picLocks noGrp="1" noChangeAspect="1"/>
          </p:cNvPicPr>
          <p:nvPr>
            <p:ph idx="1"/>
          </p:nvPr>
        </p:nvPicPr>
        <p:blipFill rotWithShape="1">
          <a:blip r:embed="rId2" cstate="screen">
            <a:extLst>
              <a:ext uri="{28A0092B-C50C-407E-A947-70E740481C1C}">
                <a14:useLocalDpi xmlns:a14="http://schemas.microsoft.com/office/drawing/2010/main" xmlns="" val="0"/>
              </a:ext>
            </a:extLst>
          </a:blip>
          <a:srcRect/>
          <a:stretch/>
        </p:blipFill>
        <p:spPr>
          <a:xfrm>
            <a:off x="20" y="10"/>
            <a:ext cx="9143980" cy="5143490"/>
          </a:xfrm>
          <a:prstGeom prst="rect">
            <a:avLst/>
          </a:prstGeom>
        </p:spPr>
      </p:pic>
      <p:sp>
        <p:nvSpPr>
          <p:cNvPr id="2" name="Titel 1">
            <a:extLst>
              <a:ext uri="{FF2B5EF4-FFF2-40B4-BE49-F238E27FC236}">
                <a16:creationId xmlns="" xmlns:a16="http://schemas.microsoft.com/office/drawing/2014/main" id="{F52BE1B2-E2B1-4754-968F-4EE00F3F92BD}"/>
              </a:ext>
            </a:extLst>
          </p:cNvPr>
          <p:cNvSpPr>
            <a:spLocks noGrp="1"/>
          </p:cNvSpPr>
          <p:nvPr>
            <p:ph type="title"/>
          </p:nvPr>
        </p:nvSpPr>
        <p:spPr>
          <a:xfrm>
            <a:off x="392906" y="3987930"/>
            <a:ext cx="8408194" cy="558627"/>
          </a:xfrm>
          <a:prstGeom prst="ellipse">
            <a:avLst/>
          </a:prstGeom>
        </p:spPr>
        <p:txBody>
          <a:bodyPr vert="horz" lIns="91440" tIns="45720" rIns="91440" bIns="45720" rtlCol="0" anchor="ctr">
            <a:normAutofit/>
          </a:bodyPr>
          <a:lstStyle/>
          <a:p>
            <a:pPr algn="ctr" defTabSz="914400"/>
            <a:r>
              <a:rPr lang="en-US" sz="2100" dirty="0">
                <a:solidFill>
                  <a:schemeClr val="tx1">
                    <a:lumMod val="85000"/>
                    <a:lumOff val="15000"/>
                  </a:schemeClr>
                </a:solidFill>
              </a:rPr>
              <a:t>Tilstedeværelse……</a:t>
            </a:r>
          </a:p>
        </p:txBody>
      </p:sp>
      <p:pic>
        <p:nvPicPr>
          <p:cNvPr id="7" name="Billede 6">
            <a:extLst>
              <a:ext uri="{FF2B5EF4-FFF2-40B4-BE49-F238E27FC236}">
                <a16:creationId xmlns="" xmlns:a16="http://schemas.microsoft.com/office/drawing/2014/main" id="{5204665B-5CF4-4E03-8B17-6042BC6BF866}"/>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25084725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131A6D9-2E2B-4801-BEBB-C97A11A9CD51}"/>
              </a:ext>
            </a:extLst>
          </p:cNvPr>
          <p:cNvSpPr>
            <a:spLocks noGrp="1"/>
          </p:cNvSpPr>
          <p:nvPr>
            <p:ph type="title"/>
          </p:nvPr>
        </p:nvSpPr>
        <p:spPr/>
        <p:txBody>
          <a:bodyPr>
            <a:normAutofit fontScale="90000"/>
          </a:bodyPr>
          <a:lstStyle/>
          <a:p>
            <a:r>
              <a:rPr lang="da-DK" b="1" dirty="0">
                <a:latin typeface="+mn-lt"/>
              </a:rPr>
              <a:t>Er forældre ofte nysgerrige? </a:t>
            </a:r>
            <a:br>
              <a:rPr lang="da-DK" b="1" dirty="0">
                <a:latin typeface="+mn-lt"/>
              </a:rPr>
            </a:br>
            <a:r>
              <a:rPr lang="da-DK" b="1" dirty="0">
                <a:latin typeface="+mn-lt"/>
              </a:rPr>
              <a:t>Ikke hvis du spørger deres børn…</a:t>
            </a:r>
          </a:p>
        </p:txBody>
      </p:sp>
      <p:sp>
        <p:nvSpPr>
          <p:cNvPr id="3" name="Pladsholder til indhold 2">
            <a:extLst>
              <a:ext uri="{FF2B5EF4-FFF2-40B4-BE49-F238E27FC236}">
                <a16:creationId xmlns="" xmlns:a16="http://schemas.microsoft.com/office/drawing/2014/main" id="{15DFCA45-2FCB-461A-BD9B-3E1E560E842B}"/>
              </a:ext>
            </a:extLst>
          </p:cNvPr>
          <p:cNvSpPr>
            <a:spLocks noGrp="1"/>
          </p:cNvSpPr>
          <p:nvPr>
            <p:ph idx="1"/>
          </p:nvPr>
        </p:nvSpPr>
        <p:spPr>
          <a:xfrm>
            <a:off x="628650" y="4066699"/>
            <a:ext cx="7886700" cy="642461"/>
          </a:xfrm>
        </p:spPr>
        <p:txBody>
          <a:bodyPr>
            <a:normAutofit/>
          </a:bodyPr>
          <a:lstStyle/>
          <a:p>
            <a:pPr marL="0" indent="0">
              <a:buNone/>
            </a:pPr>
            <a:r>
              <a:rPr lang="da-DK" sz="1400" i="1" dirty="0">
                <a:effectLst/>
                <a:latin typeface="+mj-lt"/>
                <a:ea typeface="SimSun" panose="02010600030101010101" pitchFamily="2" charset="-122"/>
                <a:cs typeface="Times New Roman" panose="02020603050405020304" pitchFamily="18" charset="0"/>
              </a:rPr>
              <a:t>Snakker du med dine forældre om, hvad du laver på nettet?</a:t>
            </a:r>
            <a:r>
              <a:rPr lang="da-DK" sz="1400" dirty="0">
                <a:effectLst/>
                <a:latin typeface="+mj-lt"/>
                <a:ea typeface="SimSun" panose="02010600030101010101" pitchFamily="2" charset="-122"/>
                <a:cs typeface="Times New Roman" panose="02020603050405020304" pitchFamily="18" charset="0"/>
              </a:rPr>
              <a:t> og </a:t>
            </a:r>
            <a:r>
              <a:rPr lang="da-DK" sz="1400" i="1" dirty="0">
                <a:effectLst/>
                <a:latin typeface="+mj-lt"/>
                <a:ea typeface="SimSun" panose="02010600030101010101" pitchFamily="2" charset="-122"/>
                <a:cs typeface="Times New Roman" panose="02020603050405020304" pitchFamily="18" charset="0"/>
              </a:rPr>
              <a:t>Snakker du med dit barn om, hvad han eller hun laver på nettet?</a:t>
            </a:r>
            <a:r>
              <a:rPr lang="da-DK" sz="1400" dirty="0">
                <a:effectLst/>
                <a:latin typeface="+mj-lt"/>
                <a:ea typeface="SimSun" panose="02010600030101010101" pitchFamily="2" charset="-122"/>
                <a:cs typeface="Times New Roman" panose="02020603050405020304" pitchFamily="18" charset="0"/>
              </a:rPr>
              <a:t> </a:t>
            </a:r>
          </a:p>
        </p:txBody>
      </p:sp>
      <p:graphicFrame>
        <p:nvGraphicFramePr>
          <p:cNvPr id="5" name="Diagram 4">
            <a:extLst>
              <a:ext uri="{FF2B5EF4-FFF2-40B4-BE49-F238E27FC236}">
                <a16:creationId xmlns="" xmlns:a16="http://schemas.microsoft.com/office/drawing/2014/main" id="{435B0D8E-7B5A-4A3D-BDEE-6CE338772911}"/>
              </a:ext>
            </a:extLst>
          </p:cNvPr>
          <p:cNvGraphicFramePr/>
          <p:nvPr/>
        </p:nvGraphicFramePr>
        <p:xfrm>
          <a:off x="2286000" y="1437894"/>
          <a:ext cx="4572000" cy="2743200"/>
        </p:xfrm>
        <a:graphic>
          <a:graphicData uri="http://schemas.openxmlformats.org/drawingml/2006/chart">
            <c:chart xmlns:c="http://schemas.openxmlformats.org/drawingml/2006/chart" xmlns:r="http://schemas.openxmlformats.org/officeDocument/2006/relationships" r:id="rId2"/>
          </a:graphicData>
        </a:graphic>
      </p:graphicFrame>
      <p:pic>
        <p:nvPicPr>
          <p:cNvPr id="6" name="Billede 5">
            <a:extLst>
              <a:ext uri="{FF2B5EF4-FFF2-40B4-BE49-F238E27FC236}">
                <a16:creationId xmlns="" xmlns:a16="http://schemas.microsoft.com/office/drawing/2014/main" id="{15994454-4C6E-416F-B58D-60E8182CB113}"/>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30089833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448ED367-7D59-4835-89BD-93F7EE920B72}"/>
              </a:ext>
            </a:extLst>
          </p:cNvPr>
          <p:cNvSpPr>
            <a:spLocks noGrp="1"/>
          </p:cNvSpPr>
          <p:nvPr>
            <p:ph type="title"/>
          </p:nvPr>
        </p:nvSpPr>
        <p:spPr>
          <a:xfrm>
            <a:off x="628650" y="510777"/>
            <a:ext cx="7886700" cy="994172"/>
          </a:xfrm>
        </p:spPr>
        <p:txBody>
          <a:bodyPr>
            <a:noAutofit/>
          </a:bodyPr>
          <a:lstStyle/>
          <a:p>
            <a:r>
              <a:rPr lang="da-DK" sz="3200" b="1" i="1" dirty="0">
                <a:effectLst/>
                <a:latin typeface="+mn-lt"/>
                <a:ea typeface="SimSun" panose="02010600030101010101" pitchFamily="2" charset="-122"/>
                <a:cs typeface="Times New Roman" panose="02020603050405020304" pitchFamily="18" charset="0"/>
              </a:rPr>
              <a:t>Snakker I nogensinde med jeres forældre om sociale medier?</a:t>
            </a:r>
            <a:r>
              <a:rPr lang="da-DK" sz="3200" b="1" dirty="0">
                <a:effectLst/>
                <a:latin typeface="+mn-lt"/>
                <a:ea typeface="SimSun" panose="02010600030101010101" pitchFamily="2" charset="-122"/>
                <a:cs typeface="Times New Roman" panose="02020603050405020304" pitchFamily="18" charset="0"/>
              </a:rPr>
              <a:t/>
            </a:r>
            <a:br>
              <a:rPr lang="da-DK" sz="3200" b="1" dirty="0">
                <a:effectLst/>
                <a:latin typeface="+mn-lt"/>
                <a:ea typeface="SimSun" panose="02010600030101010101" pitchFamily="2" charset="-122"/>
                <a:cs typeface="Times New Roman" panose="02020603050405020304" pitchFamily="18" charset="0"/>
              </a:rPr>
            </a:br>
            <a:endParaRPr lang="da-DK" sz="3200" b="1" dirty="0">
              <a:latin typeface="+mn-lt"/>
            </a:endParaRPr>
          </a:p>
        </p:txBody>
      </p:sp>
      <p:sp>
        <p:nvSpPr>
          <p:cNvPr id="3" name="Pladsholder til indhold 2">
            <a:extLst>
              <a:ext uri="{FF2B5EF4-FFF2-40B4-BE49-F238E27FC236}">
                <a16:creationId xmlns="" xmlns:a16="http://schemas.microsoft.com/office/drawing/2014/main" id="{8E3C1DBD-9A73-49AE-873D-CE63B6969690}"/>
              </a:ext>
            </a:extLst>
          </p:cNvPr>
          <p:cNvSpPr>
            <a:spLocks noGrp="1"/>
          </p:cNvSpPr>
          <p:nvPr>
            <p:ph idx="1"/>
          </p:nvPr>
        </p:nvSpPr>
        <p:spPr/>
        <p:txBody>
          <a:bodyPr>
            <a:normAutofit/>
          </a:bodyPr>
          <a:lstStyle/>
          <a:p>
            <a:pPr marL="0" indent="0">
              <a:lnSpc>
                <a:spcPct val="150000"/>
              </a:lnSpc>
              <a:spcAft>
                <a:spcPts val="600"/>
              </a:spcAft>
              <a:buNone/>
            </a:pPr>
            <a:r>
              <a:rPr lang="da-DK" sz="1800" i="1" dirty="0">
                <a:effectLst/>
                <a:latin typeface="Arial" panose="020B0604020202020204" pitchFamily="34" charset="0"/>
                <a:ea typeface="SimSun" panose="02010600030101010101" pitchFamily="2" charset="-122"/>
              </a:rPr>
              <a:t>Stinus: Det er kun, hvis der er et eller andet ... F.eks. var der er en mand, som skød hovedet af sig selv. Så snakkede min mor om, at ”Hvis du ser den her, så skal du scrolle væk.” Det er kun, hvis hun har set et eller andet på Facebook om noget, man skal holde sig fra.</a:t>
            </a:r>
            <a:endParaRPr lang="da-DK" sz="1800" dirty="0">
              <a:effectLst/>
              <a:latin typeface="Calibri" panose="020F0502020204030204" pitchFamily="34" charset="0"/>
              <a:ea typeface="SimSun" panose="02010600030101010101" pitchFamily="2" charset="-122"/>
            </a:endParaRPr>
          </a:p>
          <a:p>
            <a:pPr marL="0" indent="0">
              <a:lnSpc>
                <a:spcPct val="150000"/>
              </a:lnSpc>
              <a:spcAft>
                <a:spcPts val="600"/>
              </a:spcAft>
              <a:buNone/>
            </a:pPr>
            <a:r>
              <a:rPr lang="da-DK" sz="1800" i="1" dirty="0">
                <a:effectLst/>
                <a:latin typeface="Arial" panose="020B0604020202020204" pitchFamily="34" charset="0"/>
                <a:ea typeface="SimSun" panose="02010600030101010101" pitchFamily="2" charset="-122"/>
              </a:rPr>
              <a:t>Snakker I ellers om, hvad du kigger på?</a:t>
            </a:r>
            <a:endParaRPr lang="da-DK" sz="1800" dirty="0">
              <a:effectLst/>
              <a:latin typeface="Calibri" panose="020F0502020204030204" pitchFamily="34" charset="0"/>
              <a:ea typeface="SimSun" panose="02010600030101010101" pitchFamily="2" charset="-122"/>
            </a:endParaRPr>
          </a:p>
          <a:p>
            <a:pPr marL="0" indent="0">
              <a:lnSpc>
                <a:spcPct val="150000"/>
              </a:lnSpc>
              <a:spcAft>
                <a:spcPts val="600"/>
              </a:spcAft>
              <a:buNone/>
            </a:pPr>
            <a:r>
              <a:rPr lang="da-DK" sz="1800" i="1" dirty="0">
                <a:effectLst/>
                <a:latin typeface="Arial" panose="020B0604020202020204" pitchFamily="34" charset="0"/>
                <a:ea typeface="SimSun" panose="02010600030101010101" pitchFamily="2" charset="-122"/>
              </a:rPr>
              <a:t>Stinus: Nej</a:t>
            </a:r>
            <a:r>
              <a:rPr lang="da-DK" sz="1800" dirty="0">
                <a:effectLst/>
                <a:latin typeface="Arial" panose="020B0604020202020204" pitchFamily="34" charset="0"/>
                <a:ea typeface="SimSun" panose="02010600030101010101" pitchFamily="2" charset="-122"/>
              </a:rPr>
              <a:t>.</a:t>
            </a:r>
            <a:endParaRPr lang="da-DK" sz="1800" dirty="0">
              <a:effectLst/>
              <a:latin typeface="Calibri" panose="020F0502020204030204" pitchFamily="34" charset="0"/>
              <a:ea typeface="SimSun" panose="02010600030101010101" pitchFamily="2" charset="-122"/>
            </a:endParaRPr>
          </a:p>
          <a:p>
            <a:endParaRPr lang="da-DK" dirty="0"/>
          </a:p>
        </p:txBody>
      </p:sp>
      <p:pic>
        <p:nvPicPr>
          <p:cNvPr id="4" name="Billede 3">
            <a:extLst>
              <a:ext uri="{FF2B5EF4-FFF2-40B4-BE49-F238E27FC236}">
                <a16:creationId xmlns="" xmlns:a16="http://schemas.microsoft.com/office/drawing/2014/main" id="{CFAF1F9D-432F-4ACA-AF8B-037B231BD437}"/>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42526418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4BEB582-C0A8-417C-BBC0-9D4E1AC664E6}"/>
              </a:ext>
            </a:extLst>
          </p:cNvPr>
          <p:cNvSpPr>
            <a:spLocks noGrp="1"/>
          </p:cNvSpPr>
          <p:nvPr>
            <p:ph type="title"/>
          </p:nvPr>
        </p:nvSpPr>
        <p:spPr/>
        <p:txBody>
          <a:bodyPr>
            <a:noAutofit/>
          </a:bodyPr>
          <a:lstStyle/>
          <a:p>
            <a:pPr algn="ctr"/>
            <a:r>
              <a:rPr lang="da-DK" sz="3200" b="1" i="1" dirty="0">
                <a:effectLst/>
                <a:latin typeface="+mn-lt"/>
                <a:ea typeface="SimSun" panose="02010600030101010101" pitchFamily="2" charset="-122"/>
                <a:cs typeface="Times New Roman" panose="02020603050405020304" pitchFamily="18" charset="0"/>
              </a:rPr>
              <a:t/>
            </a:r>
            <a:br>
              <a:rPr lang="da-DK" sz="3200" b="1" i="1" dirty="0">
                <a:effectLst/>
                <a:latin typeface="+mn-lt"/>
                <a:ea typeface="SimSun" panose="02010600030101010101" pitchFamily="2" charset="-122"/>
                <a:cs typeface="Times New Roman" panose="02020603050405020304" pitchFamily="18" charset="0"/>
              </a:rPr>
            </a:br>
            <a:r>
              <a:rPr lang="da-DK" sz="3200" b="1" i="1" dirty="0">
                <a:effectLst/>
                <a:latin typeface="+mn-lt"/>
                <a:ea typeface="SimSun" panose="02010600030101010101" pitchFamily="2" charset="-122"/>
                <a:cs typeface="Times New Roman" panose="02020603050405020304" pitchFamily="18" charset="0"/>
              </a:rPr>
              <a:t>Snakker I løbende om digital dannelse med jeres børn?</a:t>
            </a:r>
            <a:r>
              <a:rPr lang="da-DK" sz="3200" b="1" dirty="0">
                <a:effectLst/>
                <a:latin typeface="+mn-lt"/>
                <a:ea typeface="SimSun" panose="02010600030101010101" pitchFamily="2" charset="-122"/>
                <a:cs typeface="Times New Roman" panose="02020603050405020304" pitchFamily="18" charset="0"/>
              </a:rPr>
              <a:t/>
            </a:r>
            <a:br>
              <a:rPr lang="da-DK" sz="3200" b="1" dirty="0">
                <a:effectLst/>
                <a:latin typeface="+mn-lt"/>
                <a:ea typeface="SimSun" panose="02010600030101010101" pitchFamily="2" charset="-122"/>
                <a:cs typeface="Times New Roman" panose="02020603050405020304" pitchFamily="18" charset="0"/>
              </a:rPr>
            </a:br>
            <a:endParaRPr lang="da-DK" sz="3200" b="1" dirty="0">
              <a:latin typeface="+mn-lt"/>
            </a:endParaRPr>
          </a:p>
        </p:txBody>
      </p:sp>
      <p:sp>
        <p:nvSpPr>
          <p:cNvPr id="3" name="Pladsholder til indhold 2">
            <a:extLst>
              <a:ext uri="{FF2B5EF4-FFF2-40B4-BE49-F238E27FC236}">
                <a16:creationId xmlns="" xmlns:a16="http://schemas.microsoft.com/office/drawing/2014/main" id="{A2D8133C-C621-43FB-83B5-22F570644DBE}"/>
              </a:ext>
            </a:extLst>
          </p:cNvPr>
          <p:cNvSpPr>
            <a:spLocks noGrp="1"/>
          </p:cNvSpPr>
          <p:nvPr>
            <p:ph idx="1"/>
          </p:nvPr>
        </p:nvSpPr>
        <p:spPr>
          <a:xfrm>
            <a:off x="628650" y="1369219"/>
            <a:ext cx="5554559" cy="3263504"/>
          </a:xfrm>
        </p:spPr>
        <p:txBody>
          <a:bodyPr>
            <a:normAutofit/>
          </a:bodyPr>
          <a:lstStyle/>
          <a:p>
            <a:pPr marL="0" indent="0">
              <a:lnSpc>
                <a:spcPct val="150000"/>
              </a:lnSpc>
              <a:spcAft>
                <a:spcPts val="600"/>
              </a:spcAft>
              <a:buNone/>
            </a:pPr>
            <a:r>
              <a:rPr lang="da-DK" sz="1600" i="1" dirty="0">
                <a:effectLst/>
                <a:ea typeface="SimSun" panose="02010600030101010101" pitchFamily="2" charset="-122"/>
                <a:cs typeface="Times New Roman" panose="02020603050405020304" pitchFamily="18" charset="0"/>
              </a:rPr>
              <a:t>Mor til pige i 4. klasse: Nok ikke så meget, som jeg burde. Når der lige har kørt nogle sager, og det lige har været oppe, og man får læst om det, så bliver man jo så skide forskrækket. Så tænker man: ”Jeg skal jo også blive bedre til at holde øje med, hvad mine børn laver.” Og så får de en ordentlig lektion, og det bliver meget alvorligt, og jeg snakker meget, og der kommer mange ord, og så tror jeg også, at de lukker lidt af, ik? Sådan er det vel.</a:t>
            </a:r>
            <a:endParaRPr lang="da-DK" sz="1600" dirty="0">
              <a:effectLst/>
              <a:ea typeface="SimSun" panose="02010600030101010101" pitchFamily="2" charset="-122"/>
              <a:cs typeface="Times New Roman" panose="02020603050405020304" pitchFamily="18" charset="0"/>
            </a:endParaRPr>
          </a:p>
          <a:p>
            <a:endParaRPr lang="da-DK" sz="1600" dirty="0"/>
          </a:p>
        </p:txBody>
      </p:sp>
      <p:pic>
        <p:nvPicPr>
          <p:cNvPr id="4" name="Billede 3">
            <a:extLst>
              <a:ext uri="{FF2B5EF4-FFF2-40B4-BE49-F238E27FC236}">
                <a16:creationId xmlns="" xmlns:a16="http://schemas.microsoft.com/office/drawing/2014/main" id="{D017C2BD-351E-41CE-B075-AB1D8DB3E8E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183209" y="1706816"/>
            <a:ext cx="2332141" cy="2332141"/>
          </a:xfrm>
          <a:prstGeom prst="rect">
            <a:avLst/>
          </a:prstGeom>
        </p:spPr>
      </p:pic>
      <p:pic>
        <p:nvPicPr>
          <p:cNvPr id="5" name="Billede 4">
            <a:extLst>
              <a:ext uri="{FF2B5EF4-FFF2-40B4-BE49-F238E27FC236}">
                <a16:creationId xmlns="" xmlns:a16="http://schemas.microsoft.com/office/drawing/2014/main" id="{E251AE49-D5BF-453B-BE99-B3EBAF10508E}"/>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19164533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17D8954-2D7A-424C-B489-3BEFB1F02D03}"/>
              </a:ext>
            </a:extLst>
          </p:cNvPr>
          <p:cNvSpPr>
            <a:spLocks noGrp="1"/>
          </p:cNvSpPr>
          <p:nvPr>
            <p:ph type="title"/>
          </p:nvPr>
        </p:nvSpPr>
        <p:spPr/>
        <p:txBody>
          <a:bodyPr>
            <a:normAutofit fontScale="90000"/>
          </a:bodyPr>
          <a:lstStyle/>
          <a:p>
            <a:r>
              <a:rPr lang="da-DK" sz="3600" b="1" i="1" dirty="0">
                <a:effectLst/>
                <a:latin typeface="+mn-lt"/>
                <a:ea typeface="SimSun" panose="02010600030101010101" pitchFamily="2" charset="-122"/>
              </a:rPr>
              <a:t/>
            </a:r>
            <a:br>
              <a:rPr lang="da-DK" sz="3600" b="1" i="1" dirty="0">
                <a:effectLst/>
                <a:latin typeface="+mn-lt"/>
                <a:ea typeface="SimSun" panose="02010600030101010101" pitchFamily="2" charset="-122"/>
              </a:rPr>
            </a:br>
            <a:r>
              <a:rPr lang="da-DK" sz="3600" b="1" i="1" dirty="0">
                <a:effectLst/>
                <a:latin typeface="+mn-lt"/>
                <a:ea typeface="SimSun" panose="02010600030101010101" pitchFamily="2" charset="-122"/>
              </a:rPr>
              <a:t>De forstår det bare ikke (Malou, 5.kl) </a:t>
            </a:r>
            <a:r>
              <a:rPr lang="da-DK" sz="3600" b="1" dirty="0">
                <a:effectLst/>
                <a:latin typeface="+mn-lt"/>
                <a:ea typeface="SimSun" panose="02010600030101010101" pitchFamily="2" charset="-122"/>
              </a:rPr>
              <a:t/>
            </a:r>
            <a:br>
              <a:rPr lang="da-DK" sz="3600" b="1" dirty="0">
                <a:effectLst/>
                <a:latin typeface="+mn-lt"/>
                <a:ea typeface="SimSun" panose="02010600030101010101" pitchFamily="2" charset="-122"/>
              </a:rPr>
            </a:br>
            <a:endParaRPr lang="da-DK" b="1" dirty="0">
              <a:latin typeface="+mn-lt"/>
            </a:endParaRPr>
          </a:p>
        </p:txBody>
      </p:sp>
      <p:sp>
        <p:nvSpPr>
          <p:cNvPr id="3" name="Pladsholder til indhold 2">
            <a:extLst>
              <a:ext uri="{FF2B5EF4-FFF2-40B4-BE49-F238E27FC236}">
                <a16:creationId xmlns="" xmlns:a16="http://schemas.microsoft.com/office/drawing/2014/main" id="{529A7B1B-7EBA-4D99-8BBE-1B71E2E55C92}"/>
              </a:ext>
            </a:extLst>
          </p:cNvPr>
          <p:cNvSpPr>
            <a:spLocks noGrp="1"/>
          </p:cNvSpPr>
          <p:nvPr>
            <p:ph idx="1"/>
          </p:nvPr>
        </p:nvSpPr>
        <p:spPr>
          <a:xfrm>
            <a:off x="628650" y="1369219"/>
            <a:ext cx="5512174" cy="3263504"/>
          </a:xfrm>
        </p:spPr>
        <p:txBody>
          <a:bodyPr>
            <a:normAutofit fontScale="70000" lnSpcReduction="20000"/>
          </a:bodyPr>
          <a:lstStyle/>
          <a:p>
            <a:pPr marL="0" indent="0">
              <a:lnSpc>
                <a:spcPct val="150000"/>
              </a:lnSpc>
              <a:spcAft>
                <a:spcPts val="600"/>
              </a:spcAft>
              <a:buNone/>
            </a:pPr>
            <a:r>
              <a:rPr lang="da-DK" sz="1800" i="1" dirty="0">
                <a:effectLst/>
                <a:latin typeface="Arial" panose="020B0604020202020204" pitchFamily="34" charset="0"/>
                <a:ea typeface="SimSun" panose="02010600030101010101" pitchFamily="2" charset="-122"/>
              </a:rPr>
              <a:t>Jakob: Jeg tror, at det er, fordi at de ikke bruger de sociale medier så meget.</a:t>
            </a:r>
            <a:endParaRPr lang="da-DK" sz="1800" dirty="0">
              <a:effectLst/>
              <a:latin typeface="Calibri" panose="020F0502020204030204" pitchFamily="34" charset="0"/>
              <a:ea typeface="SimSun" panose="02010600030101010101" pitchFamily="2" charset="-122"/>
            </a:endParaRPr>
          </a:p>
          <a:p>
            <a:pPr marL="0" indent="0">
              <a:lnSpc>
                <a:spcPct val="150000"/>
              </a:lnSpc>
              <a:spcAft>
                <a:spcPts val="600"/>
              </a:spcAft>
              <a:buNone/>
            </a:pPr>
            <a:r>
              <a:rPr lang="da-DK" sz="1800" i="1" dirty="0">
                <a:effectLst/>
                <a:latin typeface="Arial" panose="020B0604020202020204" pitchFamily="34" charset="0"/>
                <a:ea typeface="SimSun" panose="02010600030101010101" pitchFamily="2" charset="-122"/>
              </a:rPr>
              <a:t>Valdemar: Mine forældre bruger mere sociale medier end mig.</a:t>
            </a:r>
            <a:endParaRPr lang="da-DK" sz="1800" dirty="0">
              <a:effectLst/>
              <a:latin typeface="Calibri" panose="020F0502020204030204" pitchFamily="34" charset="0"/>
              <a:ea typeface="SimSun" panose="02010600030101010101" pitchFamily="2" charset="-122"/>
            </a:endParaRPr>
          </a:p>
          <a:p>
            <a:pPr marL="0" indent="0">
              <a:lnSpc>
                <a:spcPct val="150000"/>
              </a:lnSpc>
              <a:spcAft>
                <a:spcPts val="600"/>
              </a:spcAft>
              <a:buNone/>
            </a:pPr>
            <a:r>
              <a:rPr lang="da-DK" sz="1800" i="1" dirty="0">
                <a:effectLst/>
                <a:latin typeface="Arial" panose="020B0604020202020204" pitchFamily="34" charset="0"/>
                <a:ea typeface="SimSun" panose="02010600030101010101" pitchFamily="2" charset="-122"/>
              </a:rPr>
              <a:t>Jakob: Så fatter de det i hvert fald.</a:t>
            </a:r>
            <a:endParaRPr lang="da-DK" sz="1800" dirty="0">
              <a:effectLst/>
              <a:latin typeface="Calibri" panose="020F0502020204030204" pitchFamily="34" charset="0"/>
              <a:ea typeface="SimSun" panose="02010600030101010101" pitchFamily="2" charset="-122"/>
            </a:endParaRPr>
          </a:p>
          <a:p>
            <a:pPr marL="0" indent="0">
              <a:lnSpc>
                <a:spcPct val="150000"/>
              </a:lnSpc>
              <a:spcAft>
                <a:spcPts val="600"/>
              </a:spcAft>
              <a:buNone/>
            </a:pPr>
            <a:r>
              <a:rPr lang="da-DK" sz="1800" i="1" dirty="0">
                <a:effectLst/>
                <a:latin typeface="Arial" panose="020B0604020202020204" pitchFamily="34" charset="0"/>
                <a:ea typeface="SimSun" panose="02010600030101010101" pitchFamily="2" charset="-122"/>
              </a:rPr>
              <a:t>Valdemar: De sidder på Facebook hele tiden, og det gør jeg ikke.</a:t>
            </a:r>
            <a:endParaRPr lang="da-DK" sz="1800" dirty="0">
              <a:effectLst/>
              <a:latin typeface="Calibri" panose="020F0502020204030204" pitchFamily="34" charset="0"/>
              <a:ea typeface="SimSun" panose="02010600030101010101" pitchFamily="2" charset="-122"/>
            </a:endParaRPr>
          </a:p>
          <a:p>
            <a:pPr marL="0" indent="0">
              <a:lnSpc>
                <a:spcPct val="150000"/>
              </a:lnSpc>
              <a:spcAft>
                <a:spcPts val="600"/>
              </a:spcAft>
              <a:buNone/>
            </a:pPr>
            <a:r>
              <a:rPr lang="da-DK" sz="1800" i="1" dirty="0">
                <a:effectLst/>
                <a:latin typeface="Arial" panose="020B0604020202020204" pitchFamily="34" charset="0"/>
                <a:ea typeface="SimSun" panose="02010600030101010101" pitchFamily="2" charset="-122"/>
              </a:rPr>
              <a:t>Interviewer: Men du ville heller ikke have lyst til at snakke med dine forældre om det?</a:t>
            </a:r>
            <a:endParaRPr lang="da-DK" sz="1800" dirty="0">
              <a:effectLst/>
              <a:latin typeface="Calibri" panose="020F0502020204030204" pitchFamily="34" charset="0"/>
              <a:ea typeface="SimSun" panose="02010600030101010101" pitchFamily="2" charset="-122"/>
            </a:endParaRPr>
          </a:p>
          <a:p>
            <a:pPr marL="0" indent="0">
              <a:lnSpc>
                <a:spcPct val="150000"/>
              </a:lnSpc>
              <a:spcAft>
                <a:spcPts val="600"/>
              </a:spcAft>
              <a:buNone/>
            </a:pPr>
            <a:r>
              <a:rPr lang="da-DK" sz="1800" i="1" dirty="0">
                <a:effectLst/>
                <a:latin typeface="Arial" panose="020B0604020202020204" pitchFamily="34" charset="0"/>
                <a:ea typeface="SimSun" panose="02010600030101010101" pitchFamily="2" charset="-122"/>
              </a:rPr>
              <a:t>Valdemar: Nej.</a:t>
            </a:r>
            <a:endParaRPr lang="da-DK" sz="1800" dirty="0">
              <a:effectLst/>
              <a:latin typeface="Calibri" panose="020F0502020204030204" pitchFamily="34" charset="0"/>
              <a:ea typeface="SimSun" panose="02010600030101010101" pitchFamily="2" charset="-122"/>
            </a:endParaRPr>
          </a:p>
          <a:p>
            <a:endParaRPr lang="da-DK" dirty="0"/>
          </a:p>
        </p:txBody>
      </p:sp>
      <p:pic>
        <p:nvPicPr>
          <p:cNvPr id="4098" name="Picture 2">
            <a:extLst>
              <a:ext uri="{FF2B5EF4-FFF2-40B4-BE49-F238E27FC236}">
                <a16:creationId xmlns="" xmlns:a16="http://schemas.microsoft.com/office/drawing/2014/main" id="{FF1E0013-8BDE-4857-B652-3B8BCB857C3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02979" y="1456029"/>
            <a:ext cx="2765242" cy="276524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Billede 4">
            <a:extLst>
              <a:ext uri="{FF2B5EF4-FFF2-40B4-BE49-F238E27FC236}">
                <a16:creationId xmlns="" xmlns:a16="http://schemas.microsoft.com/office/drawing/2014/main" id="{2AA32421-D9C9-446F-9B27-14B0026FC699}"/>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24530966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98FAC68C-F658-4009-AF69-CA14814E6724}"/>
              </a:ext>
            </a:extLst>
          </p:cNvPr>
          <p:cNvSpPr>
            <a:spLocks noGrp="1"/>
          </p:cNvSpPr>
          <p:nvPr>
            <p:ph type="title"/>
          </p:nvPr>
        </p:nvSpPr>
        <p:spPr>
          <a:xfrm>
            <a:off x="678657" y="596645"/>
            <a:ext cx="7866411" cy="893184"/>
          </a:xfrm>
        </p:spPr>
        <p:txBody>
          <a:bodyPr>
            <a:noAutofit/>
          </a:bodyPr>
          <a:lstStyle/>
          <a:p>
            <a:pPr algn="ctr"/>
            <a:r>
              <a:rPr lang="da-DK" sz="3200" b="1" i="1" dirty="0">
                <a:effectLst/>
                <a:latin typeface="+mn-lt"/>
                <a:ea typeface="SimSun" panose="02010600030101010101" pitchFamily="2" charset="-122"/>
                <a:cs typeface="Times New Roman" panose="02020603050405020304" pitchFamily="18" charset="0"/>
              </a:rPr>
              <a:t>”Jeg synes, YouTube er noget af det dummeste, jeg har set.</a:t>
            </a:r>
            <a:endParaRPr lang="da-DK" sz="3200" b="1" dirty="0">
              <a:latin typeface="+mn-lt"/>
            </a:endParaRPr>
          </a:p>
        </p:txBody>
      </p:sp>
      <p:pic>
        <p:nvPicPr>
          <p:cNvPr id="5" name="Billede 4">
            <a:extLst>
              <a:ext uri="{FF2B5EF4-FFF2-40B4-BE49-F238E27FC236}">
                <a16:creationId xmlns="" xmlns:a16="http://schemas.microsoft.com/office/drawing/2014/main" id="{490DC737-EC37-48C9-8775-91BB9EB04A9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27442" y="2095408"/>
            <a:ext cx="3470148" cy="1943282"/>
          </a:xfrm>
          <a:prstGeom prst="rect">
            <a:avLst/>
          </a:prstGeom>
          <a:ln w="12700">
            <a:noFill/>
          </a:ln>
        </p:spPr>
      </p:pic>
      <p:sp>
        <p:nvSpPr>
          <p:cNvPr id="3" name="Pladsholder til indhold 2">
            <a:extLst>
              <a:ext uri="{FF2B5EF4-FFF2-40B4-BE49-F238E27FC236}">
                <a16:creationId xmlns="" xmlns:a16="http://schemas.microsoft.com/office/drawing/2014/main" id="{CF9436C5-5F16-452E-A4D1-6EDEA15024EE}"/>
              </a:ext>
            </a:extLst>
          </p:cNvPr>
          <p:cNvSpPr>
            <a:spLocks noGrp="1"/>
          </p:cNvSpPr>
          <p:nvPr>
            <p:ph idx="1"/>
          </p:nvPr>
        </p:nvSpPr>
        <p:spPr>
          <a:xfrm>
            <a:off x="4785527" y="1671637"/>
            <a:ext cx="3771696" cy="2774752"/>
          </a:xfrm>
        </p:spPr>
        <p:txBody>
          <a:bodyPr anchor="ctr">
            <a:normAutofit/>
          </a:bodyPr>
          <a:lstStyle/>
          <a:p>
            <a:pPr marL="0" indent="0">
              <a:buClr>
                <a:srgbClr val="F7271D"/>
              </a:buClr>
              <a:buNone/>
            </a:pPr>
            <a:r>
              <a:rPr lang="da-DK" sz="1400" i="1" dirty="0">
                <a:effectLst/>
                <a:latin typeface="Arial" panose="020B0604020202020204" pitchFamily="34" charset="0"/>
                <a:ea typeface="SimSun" panose="02010600030101010101" pitchFamily="2" charset="-122"/>
                <a:cs typeface="Times New Roman" panose="02020603050405020304" pitchFamily="18" charset="0"/>
              </a:rPr>
              <a:t>Jeg synes, at det er fuldstændig uden kildekritik. Så glor de på mig, fordi der er ingen, der ved, hvad kildekritik betyder. Og jeg prøver jo forgæves at forklare, hvorfor jeg synes, det er tidsspilde, og jeg er udmærket klar over, at jeg er håbløst gammeldags. Fordi jeg kan ikke forstå, hvorfor man kan bruge en time af sit liv på at se to ligegyldige mennesker forvrænge deres stemme og diskutere et computerspil. Jeg forstår det ikke. (Mor til pige i 4. klasse)</a:t>
            </a:r>
            <a:endParaRPr lang="da-DK" sz="1400" dirty="0">
              <a:effectLst/>
              <a:latin typeface="Calibri" panose="020F0502020204030204" pitchFamily="34" charset="0"/>
              <a:ea typeface="SimSun" panose="02010600030101010101" pitchFamily="2" charset="-122"/>
              <a:cs typeface="Times New Roman" panose="02020603050405020304" pitchFamily="18" charset="0"/>
            </a:endParaRPr>
          </a:p>
          <a:p>
            <a:pPr>
              <a:buClr>
                <a:srgbClr val="F7271D"/>
              </a:buClr>
            </a:pPr>
            <a:endParaRPr lang="da-DK" sz="1400" dirty="0"/>
          </a:p>
        </p:txBody>
      </p:sp>
      <p:pic>
        <p:nvPicPr>
          <p:cNvPr id="6" name="Billede 5">
            <a:extLst>
              <a:ext uri="{FF2B5EF4-FFF2-40B4-BE49-F238E27FC236}">
                <a16:creationId xmlns="" xmlns:a16="http://schemas.microsoft.com/office/drawing/2014/main" id="{65D12165-D139-479B-8B17-F677482F75FA}"/>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39013858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58F75C66-88AA-4626-BC65-8F954F9A807B}"/>
              </a:ext>
            </a:extLst>
          </p:cNvPr>
          <p:cNvSpPr>
            <a:spLocks noGrp="1"/>
          </p:cNvSpPr>
          <p:nvPr>
            <p:ph type="title"/>
          </p:nvPr>
        </p:nvSpPr>
        <p:spPr/>
        <p:txBody>
          <a:bodyPr>
            <a:normAutofit/>
          </a:bodyPr>
          <a:lstStyle/>
          <a:p>
            <a:r>
              <a:rPr lang="da-DK" sz="3200" b="1" dirty="0">
                <a:latin typeface="+mn-lt"/>
              </a:rPr>
              <a:t>MEN vi ser en positiv udvikling</a:t>
            </a:r>
          </a:p>
        </p:txBody>
      </p:sp>
      <p:pic>
        <p:nvPicPr>
          <p:cNvPr id="5" name="Billede 4">
            <a:extLst>
              <a:ext uri="{FF2B5EF4-FFF2-40B4-BE49-F238E27FC236}">
                <a16:creationId xmlns="" xmlns:a16="http://schemas.microsoft.com/office/drawing/2014/main" id="{BE10631A-CF2A-4EC0-B76A-70709746DC95}"/>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graphicFrame>
        <p:nvGraphicFramePr>
          <p:cNvPr id="10" name="Pladsholder til indhold 9">
            <a:extLst>
              <a:ext uri="{FF2B5EF4-FFF2-40B4-BE49-F238E27FC236}">
                <a16:creationId xmlns="" xmlns:a16="http://schemas.microsoft.com/office/drawing/2014/main" id="{4D4262C1-7B66-4665-8ECB-8AAB7BBDF8BA}"/>
              </a:ext>
            </a:extLst>
          </p:cNvPr>
          <p:cNvGraphicFramePr>
            <a:graphicFrameLocks noGrp="1"/>
          </p:cNvGraphicFramePr>
          <p:nvPr>
            <p:ph idx="1"/>
            <p:extLst>
              <p:ext uri="{D42A27DB-BD31-4B8C-83A1-F6EECF244321}">
                <p14:modId xmlns:p14="http://schemas.microsoft.com/office/powerpoint/2010/main" xmlns="" val="660812389"/>
              </p:ext>
            </p:extLst>
          </p:nvPr>
        </p:nvGraphicFramePr>
        <p:xfrm>
          <a:off x="595245" y="1054968"/>
          <a:ext cx="7886700" cy="326231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kstfelt 11">
            <a:extLst>
              <a:ext uri="{FF2B5EF4-FFF2-40B4-BE49-F238E27FC236}">
                <a16:creationId xmlns="" xmlns:a16="http://schemas.microsoft.com/office/drawing/2014/main" id="{3670113E-F310-4F7E-A34C-343D305377F1}"/>
              </a:ext>
            </a:extLst>
          </p:cNvPr>
          <p:cNvSpPr txBox="1"/>
          <p:nvPr/>
        </p:nvSpPr>
        <p:spPr>
          <a:xfrm>
            <a:off x="1597816" y="4208199"/>
            <a:ext cx="6359241" cy="523220"/>
          </a:xfrm>
          <a:prstGeom prst="rect">
            <a:avLst/>
          </a:prstGeom>
          <a:noFill/>
        </p:spPr>
        <p:txBody>
          <a:bodyPr wrap="none" rtlCol="0">
            <a:spAutoFit/>
          </a:bodyPr>
          <a:lstStyle/>
          <a:p>
            <a:r>
              <a:rPr lang="da-DK" sz="1400" i="1" dirty="0"/>
              <a:t>Snakker du med dine forældre, hvad du laver på nettet? </a:t>
            </a:r>
            <a:r>
              <a:rPr lang="da-DK" sz="1400" dirty="0"/>
              <a:t>(Andel børn, der svarer ofte)</a:t>
            </a:r>
          </a:p>
          <a:p>
            <a:endParaRPr lang="da-DK" sz="1400" dirty="0"/>
          </a:p>
        </p:txBody>
      </p:sp>
    </p:spTree>
    <p:extLst>
      <p:ext uri="{BB962C8B-B14F-4D97-AF65-F5344CB8AC3E}">
        <p14:creationId xmlns:p14="http://schemas.microsoft.com/office/powerpoint/2010/main" xmlns="" val="32111931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268A894-ACD6-4866-862D-2947491223D4}"/>
              </a:ext>
            </a:extLst>
          </p:cNvPr>
          <p:cNvSpPr>
            <a:spLocks noGrp="1"/>
          </p:cNvSpPr>
          <p:nvPr>
            <p:ph type="title"/>
          </p:nvPr>
        </p:nvSpPr>
        <p:spPr/>
        <p:txBody>
          <a:bodyPr/>
          <a:lstStyle/>
          <a:p>
            <a:r>
              <a:rPr lang="da-DK" b="1" dirty="0"/>
              <a:t>Hvem er det?</a:t>
            </a:r>
          </a:p>
        </p:txBody>
      </p:sp>
      <p:pic>
        <p:nvPicPr>
          <p:cNvPr id="1026" name="Picture 2" descr="10 Things You Didn&amp;#39;t Know About Ryan Kaji">
            <a:extLst>
              <a:ext uri="{FF2B5EF4-FFF2-40B4-BE49-F238E27FC236}">
                <a16:creationId xmlns="" xmlns:a16="http://schemas.microsoft.com/office/drawing/2014/main" id="{D1FA0F35-F45C-48AB-91D2-929C71DC053B}"/>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xmlns="" val="0"/>
              </a:ext>
            </a:extLst>
          </a:blip>
          <a:srcRect/>
          <a:stretch/>
        </p:blipFill>
        <p:spPr bwMode="auto">
          <a:xfrm>
            <a:off x="4572000" y="501717"/>
            <a:ext cx="4049487" cy="326231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Billede 4">
            <a:extLst>
              <a:ext uri="{FF2B5EF4-FFF2-40B4-BE49-F238E27FC236}">
                <a16:creationId xmlns="" xmlns:a16="http://schemas.microsoft.com/office/drawing/2014/main" id="{F45CEF60-8111-49D5-8F4F-F375D917267E}"/>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24963642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268A894-ACD6-4866-862D-2947491223D4}"/>
              </a:ext>
            </a:extLst>
          </p:cNvPr>
          <p:cNvSpPr>
            <a:spLocks noGrp="1"/>
          </p:cNvSpPr>
          <p:nvPr>
            <p:ph type="title"/>
          </p:nvPr>
        </p:nvSpPr>
        <p:spPr>
          <a:xfrm>
            <a:off x="522514" y="1088352"/>
            <a:ext cx="3734442" cy="2031366"/>
          </a:xfrm>
        </p:spPr>
        <p:txBody>
          <a:bodyPr>
            <a:normAutofit/>
          </a:bodyPr>
          <a:lstStyle/>
          <a:p>
            <a:r>
              <a:rPr lang="da-DK" sz="2500" b="1" u="sng" dirty="0"/>
              <a:t>Ryan </a:t>
            </a:r>
            <a:r>
              <a:rPr lang="da-DK" sz="2500" b="1" u="sng" dirty="0" err="1"/>
              <a:t>Kaji</a:t>
            </a:r>
            <a:r>
              <a:rPr lang="da-DK" sz="2500" b="1" u="sng" dirty="0"/>
              <a:t>, 9 år</a:t>
            </a:r>
            <a:r>
              <a:rPr lang="da-DK" sz="2000" dirty="0"/>
              <a:t/>
            </a:r>
            <a:br>
              <a:rPr lang="da-DK" sz="2000" dirty="0"/>
            </a:br>
            <a:r>
              <a:rPr lang="da-DK" sz="2000" dirty="0"/>
              <a:t>Verdens bedst betalte Youtuber. </a:t>
            </a:r>
            <a:br>
              <a:rPr lang="da-DK" sz="2000" dirty="0"/>
            </a:br>
            <a:r>
              <a:rPr lang="da-DK" sz="2000" dirty="0"/>
              <a:t>I 2020 tjente han næsten 30 mio. dollars på sin kanal</a:t>
            </a:r>
          </a:p>
        </p:txBody>
      </p:sp>
      <p:pic>
        <p:nvPicPr>
          <p:cNvPr id="1026" name="Picture 2" descr="10 Things You Didn&amp;#39;t Know About Ryan Kaji">
            <a:extLst>
              <a:ext uri="{FF2B5EF4-FFF2-40B4-BE49-F238E27FC236}">
                <a16:creationId xmlns="" xmlns:a16="http://schemas.microsoft.com/office/drawing/2014/main" id="{D1FA0F35-F45C-48AB-91D2-929C71DC053B}"/>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xmlns="" val="0"/>
              </a:ext>
            </a:extLst>
          </a:blip>
          <a:srcRect/>
          <a:stretch/>
        </p:blipFill>
        <p:spPr bwMode="auto">
          <a:xfrm>
            <a:off x="4572000" y="472879"/>
            <a:ext cx="4049487" cy="3262312"/>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Billede 3">
            <a:extLst>
              <a:ext uri="{FF2B5EF4-FFF2-40B4-BE49-F238E27FC236}">
                <a16:creationId xmlns="" xmlns:a16="http://schemas.microsoft.com/office/drawing/2014/main" id="{B5171620-F47A-4615-ABEE-B583C2A8545E}"/>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7844132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5FF08B0B-7ED8-4DE6-BAC8-6404ED1B3CE4}"/>
              </a:ext>
            </a:extLst>
          </p:cNvPr>
          <p:cNvSpPr>
            <a:spLocks noGrp="1"/>
          </p:cNvSpPr>
          <p:nvPr>
            <p:ph type="title"/>
          </p:nvPr>
        </p:nvSpPr>
        <p:spPr>
          <a:xfrm>
            <a:off x="6631686" y="1110996"/>
            <a:ext cx="2194560" cy="1851660"/>
          </a:xfrm>
        </p:spPr>
        <p:txBody>
          <a:bodyPr vert="horz" lIns="91440" tIns="45720" rIns="91440" bIns="45720" rtlCol="0" anchor="b">
            <a:normAutofit/>
          </a:bodyPr>
          <a:lstStyle/>
          <a:p>
            <a:pPr defTabSz="914400"/>
            <a:r>
              <a:rPr lang="en-US" sz="3000"/>
              <a:t>Hvem er det?</a:t>
            </a:r>
          </a:p>
        </p:txBody>
      </p:sp>
      <p:pic>
        <p:nvPicPr>
          <p:cNvPr id="2050" name="Picture 2" descr="On The Cover – Olivia Rodrigo: “It's important for me to be taken seriously  as a songwriter”">
            <a:extLst>
              <a:ext uri="{FF2B5EF4-FFF2-40B4-BE49-F238E27FC236}">
                <a16:creationId xmlns="" xmlns:a16="http://schemas.microsoft.com/office/drawing/2014/main" id="{1E550DE0-C964-42AF-9CDB-22FED41DBFB8}"/>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xmlns="" val="0"/>
              </a:ext>
            </a:extLst>
          </a:blip>
          <a:srcRect b="-1"/>
          <a:stretch/>
        </p:blipFill>
        <p:spPr bwMode="auto">
          <a:xfrm>
            <a:off x="691432" y="348932"/>
            <a:ext cx="5821443" cy="4007299"/>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xmlns="">
                <a:solidFill>
                  <a:srgbClr val="FFFFFF"/>
                </a:solidFill>
              </a14:hiddenFill>
            </a:ext>
          </a:extLst>
        </p:spPr>
      </p:pic>
      <p:pic>
        <p:nvPicPr>
          <p:cNvPr id="4" name="Billede 3">
            <a:extLst>
              <a:ext uri="{FF2B5EF4-FFF2-40B4-BE49-F238E27FC236}">
                <a16:creationId xmlns="" xmlns:a16="http://schemas.microsoft.com/office/drawing/2014/main" id="{8231FCD1-948B-41F1-A7BF-648BAFA6568A}"/>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41127972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5FF08B0B-7ED8-4DE6-BAC8-6404ED1B3CE4}"/>
              </a:ext>
            </a:extLst>
          </p:cNvPr>
          <p:cNvSpPr>
            <a:spLocks noGrp="1"/>
          </p:cNvSpPr>
          <p:nvPr>
            <p:ph type="title"/>
          </p:nvPr>
        </p:nvSpPr>
        <p:spPr>
          <a:xfrm>
            <a:off x="6631686" y="1110996"/>
            <a:ext cx="2194560" cy="1851660"/>
          </a:xfrm>
        </p:spPr>
        <p:txBody>
          <a:bodyPr vert="horz" lIns="91440" tIns="45720" rIns="91440" bIns="45720" rtlCol="0" anchor="b">
            <a:normAutofit/>
          </a:bodyPr>
          <a:lstStyle/>
          <a:p>
            <a:pPr defTabSz="914400"/>
            <a:r>
              <a:rPr lang="en-US" sz="3000" dirty="0"/>
              <a:t>Oliva Rodrigo…..</a:t>
            </a:r>
          </a:p>
        </p:txBody>
      </p:sp>
      <p:pic>
        <p:nvPicPr>
          <p:cNvPr id="2050" name="Picture 2" descr="On The Cover – Olivia Rodrigo: “It's important for me to be taken seriously  as a songwriter”">
            <a:extLst>
              <a:ext uri="{FF2B5EF4-FFF2-40B4-BE49-F238E27FC236}">
                <a16:creationId xmlns="" xmlns:a16="http://schemas.microsoft.com/office/drawing/2014/main" id="{1E550DE0-C964-42AF-9CDB-22FED41DBFB8}"/>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xmlns="" val="0"/>
              </a:ext>
            </a:extLst>
          </a:blip>
          <a:srcRect b="-1"/>
          <a:stretch/>
        </p:blipFill>
        <p:spPr bwMode="auto">
          <a:xfrm>
            <a:off x="691432" y="348932"/>
            <a:ext cx="5821443" cy="4007299"/>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xmlns="">
                <a:solidFill>
                  <a:srgbClr val="FFFFFF"/>
                </a:solidFill>
              </a14:hiddenFill>
            </a:ext>
          </a:extLst>
        </p:spPr>
      </p:pic>
      <p:pic>
        <p:nvPicPr>
          <p:cNvPr id="4" name="Billede 3">
            <a:extLst>
              <a:ext uri="{FF2B5EF4-FFF2-40B4-BE49-F238E27FC236}">
                <a16:creationId xmlns="" xmlns:a16="http://schemas.microsoft.com/office/drawing/2014/main" id="{CEA9991B-A31D-4A88-AD22-A35D379386B3}"/>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3334226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 xmlns:a16="http://schemas.microsoft.com/office/drawing/2014/main" id="{09072B16-1632-46C9-9F54-301DBBCD2AAA}"/>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t="16055" r="1" b="5990"/>
          <a:stretch/>
        </p:blipFill>
        <p:spPr>
          <a:xfrm>
            <a:off x="1244600" y="417513"/>
            <a:ext cx="2122488" cy="1212850"/>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3" name="Billede 2">
            <a:extLst>
              <a:ext uri="{FF2B5EF4-FFF2-40B4-BE49-F238E27FC236}">
                <a16:creationId xmlns="" xmlns:a16="http://schemas.microsoft.com/office/drawing/2014/main" id="{40A72EF1-AC1B-42F9-A2BF-5EEC0F51B63A}"/>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244600" y="1692275"/>
            <a:ext cx="2122488" cy="2198688"/>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5123" name="Pladsholder til indhold 5">
            <a:extLst>
              <a:ext uri="{FF2B5EF4-FFF2-40B4-BE49-F238E27FC236}">
                <a16:creationId xmlns="" xmlns:a16="http://schemas.microsoft.com/office/drawing/2014/main" id="{EF38B020-928A-4BC3-A83E-9A369EB1C3CB}"/>
              </a:ext>
            </a:extLst>
          </p:cNvPr>
          <p:cNvPicPr>
            <a:picLocks noGrp="1" noChangeAspect="1" noChangeArrowheads="1"/>
          </p:cNvPicPr>
          <p:nvPr>
            <p:ph idx="1"/>
          </p:nvPr>
        </p:nvPicPr>
        <p:blipFill rotWithShape="1">
          <a:blip r:embed="rId4" cstate="screen">
            <a:extLst>
              <a:ext uri="{28A0092B-C50C-407E-A947-70E740481C1C}">
                <a14:useLocalDpi xmlns:a14="http://schemas.microsoft.com/office/drawing/2010/main" xmlns="" val="0"/>
              </a:ext>
            </a:extLst>
          </a:blip>
          <a:srcRect b="-1"/>
          <a:stretch/>
        </p:blipFill>
        <p:spPr>
          <a:xfrm>
            <a:off x="3427413" y="417513"/>
            <a:ext cx="2693988" cy="3471863"/>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pic>
        <p:nvPicPr>
          <p:cNvPr id="5" name="Billede 4">
            <a:extLst>
              <a:ext uri="{FF2B5EF4-FFF2-40B4-BE49-F238E27FC236}">
                <a16:creationId xmlns="" xmlns:a16="http://schemas.microsoft.com/office/drawing/2014/main" id="{3D752775-3400-4C65-BE91-6274315E72FB}"/>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a:stretch/>
        </p:blipFill>
        <p:spPr>
          <a:xfrm>
            <a:off x="6181725" y="417513"/>
            <a:ext cx="1716088" cy="1719263"/>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9" name="Billede 8">
            <a:extLst>
              <a:ext uri="{FF2B5EF4-FFF2-40B4-BE49-F238E27FC236}">
                <a16:creationId xmlns="" xmlns:a16="http://schemas.microsoft.com/office/drawing/2014/main" id="{401154DB-E80B-41C4-BCE6-63E5FF7F4417}"/>
              </a:ext>
            </a:extLst>
          </p:cNvPr>
          <p:cNvPicPr>
            <a:picLocks noChangeAspect="1"/>
          </p:cNvPicPr>
          <p:nvPr/>
        </p:nvPicPr>
        <p:blipFill rotWithShape="1">
          <a:blip r:embed="rId6" cstate="screen">
            <a:extLst>
              <a:ext uri="{28A0092B-C50C-407E-A947-70E740481C1C}">
                <a14:useLocalDpi xmlns:a14="http://schemas.microsoft.com/office/drawing/2010/main" xmlns="" val="0"/>
              </a:ext>
            </a:extLst>
          </a:blip>
          <a:srcRect l="482" r="2858" b="-4"/>
          <a:stretch/>
        </p:blipFill>
        <p:spPr>
          <a:xfrm>
            <a:off x="6181725" y="2197100"/>
            <a:ext cx="1716088" cy="1692275"/>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20482" name="Titel 1">
            <a:extLst>
              <a:ext uri="{FF2B5EF4-FFF2-40B4-BE49-F238E27FC236}">
                <a16:creationId xmlns="" xmlns:a16="http://schemas.microsoft.com/office/drawing/2014/main" id="{B22DEC81-5753-4762-B3E2-5B4E8EEDA908}"/>
              </a:ext>
            </a:extLst>
          </p:cNvPr>
          <p:cNvSpPr>
            <a:spLocks noGrp="1" noChangeArrowheads="1"/>
          </p:cNvSpPr>
          <p:nvPr>
            <p:ph type="title"/>
          </p:nvPr>
        </p:nvSpPr>
        <p:spPr>
          <a:xfrm>
            <a:off x="628650" y="4018605"/>
            <a:ext cx="7886700" cy="706998"/>
          </a:xfrm>
        </p:spPr>
        <p:txBody>
          <a:bodyPr vert="horz" lIns="91440" tIns="45720" rIns="91440" bIns="45720" rtlCol="0" anchor="ctr">
            <a:normAutofit/>
          </a:bodyPr>
          <a:lstStyle/>
          <a:p>
            <a:pPr algn="ctr" defTabSz="914400">
              <a:defRPr/>
            </a:pPr>
            <a:r>
              <a:rPr lang="en-US" altLang="da-DK" sz="3900" dirty="0" err="1"/>
              <a:t>T</a:t>
            </a:r>
            <a:r>
              <a:rPr lang="en-US" altLang="da-DK" sz="3900" kern="1200" dirty="0" err="1">
                <a:solidFill>
                  <a:schemeClr val="tx1"/>
                </a:solidFill>
                <a:latin typeface="+mj-lt"/>
                <a:ea typeface="+mj-ea"/>
                <a:cs typeface="+mj-cs"/>
              </a:rPr>
              <a:t>iltideværelse</a:t>
            </a:r>
            <a:endParaRPr lang="en-US" altLang="da-DK" sz="3900" kern="1200" dirty="0">
              <a:solidFill>
                <a:schemeClr val="tx1"/>
              </a:solidFill>
              <a:latin typeface="+mj-lt"/>
              <a:ea typeface="+mj-ea"/>
              <a:cs typeface="+mj-cs"/>
            </a:endParaRPr>
          </a:p>
        </p:txBody>
      </p:sp>
      <p:pic>
        <p:nvPicPr>
          <p:cNvPr id="8" name="Billede 7">
            <a:extLst>
              <a:ext uri="{FF2B5EF4-FFF2-40B4-BE49-F238E27FC236}">
                <a16:creationId xmlns="" xmlns:a16="http://schemas.microsoft.com/office/drawing/2014/main" id="{BF5E3BAF-7CF5-41EF-B5D2-20FB694AC1ED}"/>
              </a:ext>
            </a:extLst>
          </p:cNvPr>
          <p:cNvPicPr>
            <a:picLocks noChangeAspect="1"/>
          </p:cNvPicPr>
          <p:nvPr/>
        </p:nvPicPr>
        <p:blipFill rotWithShape="1">
          <a:blip r:embed="rId7"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947292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B2F9BD7-1899-4741-8B19-26B0BBB5B996}"/>
              </a:ext>
            </a:extLst>
          </p:cNvPr>
          <p:cNvSpPr>
            <a:spLocks noGrp="1"/>
          </p:cNvSpPr>
          <p:nvPr>
            <p:ph type="title"/>
          </p:nvPr>
        </p:nvSpPr>
        <p:spPr/>
        <p:txBody>
          <a:bodyPr>
            <a:normAutofit/>
          </a:bodyPr>
          <a:lstStyle/>
          <a:p>
            <a:r>
              <a:rPr lang="da-DK" b="1" dirty="0"/>
              <a:t>Voksne er nødt til at være mere proaktive! </a:t>
            </a:r>
          </a:p>
        </p:txBody>
      </p:sp>
      <p:sp>
        <p:nvSpPr>
          <p:cNvPr id="3" name="Pladsholder til indhold 2">
            <a:extLst>
              <a:ext uri="{FF2B5EF4-FFF2-40B4-BE49-F238E27FC236}">
                <a16:creationId xmlns="" xmlns:a16="http://schemas.microsoft.com/office/drawing/2014/main" id="{CD64EF78-4CAC-4278-B9E6-091B11B99E5A}"/>
              </a:ext>
            </a:extLst>
          </p:cNvPr>
          <p:cNvSpPr>
            <a:spLocks noGrp="1"/>
          </p:cNvSpPr>
          <p:nvPr>
            <p:ph idx="1"/>
          </p:nvPr>
        </p:nvSpPr>
        <p:spPr>
          <a:xfrm>
            <a:off x="628650" y="1595888"/>
            <a:ext cx="7214695" cy="3263504"/>
          </a:xfrm>
        </p:spPr>
        <p:txBody>
          <a:bodyPr>
            <a:normAutofit/>
          </a:bodyPr>
          <a:lstStyle/>
          <a:p>
            <a:pPr marL="0" indent="0">
              <a:lnSpc>
                <a:spcPct val="150000"/>
              </a:lnSpc>
              <a:spcBef>
                <a:spcPts val="600"/>
              </a:spcBef>
              <a:spcAft>
                <a:spcPts val="600"/>
              </a:spcAft>
              <a:buNone/>
            </a:pPr>
            <a:r>
              <a:rPr lang="da-DK" sz="2000" i="1" dirty="0">
                <a:effectLst/>
                <a:ea typeface="SimSun" panose="02010600030101010101" pitchFamily="2" charset="-122"/>
                <a:cs typeface="Times New Roman" panose="02020603050405020304" pitchFamily="18" charset="0"/>
              </a:rPr>
              <a:t>Han kommer ikke til os. Det er os, der skal spørge, og han kan være svær at nå ind til. Han går meget med det selv, og det kan godt være lidt hårdt. (Mor til d</a:t>
            </a:r>
            <a:r>
              <a:rPr lang="da-DK" sz="2000" i="1" dirty="0">
                <a:effectLst/>
                <a:ea typeface="Times New Roman" panose="02020603050405020304" pitchFamily="18" charset="0"/>
                <a:cs typeface="Times New Roman" panose="02020603050405020304" pitchFamily="18" charset="0"/>
              </a:rPr>
              <a:t>reng i </a:t>
            </a:r>
            <a:r>
              <a:rPr lang="da-DK" sz="2000" i="1" dirty="0">
                <a:effectLst/>
                <a:ea typeface="SimSun" panose="02010600030101010101" pitchFamily="2" charset="-122"/>
                <a:cs typeface="Times New Roman" panose="02020603050405020304" pitchFamily="18" charset="0"/>
              </a:rPr>
              <a:t>4.klasse)</a:t>
            </a:r>
            <a:endParaRPr lang="da-DK" sz="2000" dirty="0">
              <a:effectLst/>
              <a:ea typeface="SimSun" panose="02010600030101010101" pitchFamily="2" charset="-122"/>
              <a:cs typeface="Times New Roman" panose="02020603050405020304" pitchFamily="18" charset="0"/>
            </a:endParaRPr>
          </a:p>
          <a:p>
            <a:pPr marL="0" indent="0">
              <a:lnSpc>
                <a:spcPct val="150000"/>
              </a:lnSpc>
              <a:spcBef>
                <a:spcPts val="600"/>
              </a:spcBef>
              <a:spcAft>
                <a:spcPts val="600"/>
              </a:spcAft>
              <a:buNone/>
            </a:pPr>
            <a:endParaRPr lang="da-DK" sz="1800" dirty="0"/>
          </a:p>
        </p:txBody>
      </p:sp>
      <p:pic>
        <p:nvPicPr>
          <p:cNvPr id="4" name="Billede 3">
            <a:extLst>
              <a:ext uri="{FF2B5EF4-FFF2-40B4-BE49-F238E27FC236}">
                <a16:creationId xmlns="" xmlns:a16="http://schemas.microsoft.com/office/drawing/2014/main" id="{D691EBD7-5F9C-43C2-89FA-BB87F4330D2C}"/>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20155129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A51E1DE0-FAB2-482D-8F38-61E9DEAC4B2C}"/>
              </a:ext>
            </a:extLst>
          </p:cNvPr>
          <p:cNvSpPr>
            <a:spLocks noGrp="1"/>
          </p:cNvSpPr>
          <p:nvPr>
            <p:ph type="title"/>
          </p:nvPr>
        </p:nvSpPr>
        <p:spPr/>
        <p:txBody>
          <a:bodyPr>
            <a:normAutofit fontScale="90000"/>
          </a:bodyPr>
          <a:lstStyle/>
          <a:p>
            <a:r>
              <a:rPr lang="da-DK" sz="3600" b="1" dirty="0">
                <a:effectLst/>
                <a:latin typeface="+mn-lt"/>
                <a:ea typeface="Yu Gothic Light" panose="020B0300000000000000" pitchFamily="34" charset="-128"/>
                <a:cs typeface="Times New Roman" panose="02020603050405020304" pitchFamily="18" charset="0"/>
              </a:rPr>
              <a:t>Jeg gider f.eks. heller ikke at snakke med mine forældre om puberteten</a:t>
            </a:r>
            <a:endParaRPr lang="da-DK" b="1" dirty="0">
              <a:latin typeface="+mn-lt"/>
            </a:endParaRPr>
          </a:p>
        </p:txBody>
      </p:sp>
      <p:sp>
        <p:nvSpPr>
          <p:cNvPr id="3" name="Pladsholder til indhold 2">
            <a:extLst>
              <a:ext uri="{FF2B5EF4-FFF2-40B4-BE49-F238E27FC236}">
                <a16:creationId xmlns="" xmlns:a16="http://schemas.microsoft.com/office/drawing/2014/main" id="{1A9BF404-573B-4D20-B585-0891B20FFE5A}"/>
              </a:ext>
            </a:extLst>
          </p:cNvPr>
          <p:cNvSpPr>
            <a:spLocks noGrp="1"/>
          </p:cNvSpPr>
          <p:nvPr>
            <p:ph idx="1"/>
          </p:nvPr>
        </p:nvSpPr>
        <p:spPr>
          <a:xfrm>
            <a:off x="628650" y="1017581"/>
            <a:ext cx="7886700" cy="3645233"/>
          </a:xfrm>
        </p:spPr>
        <p:txBody>
          <a:bodyPr>
            <a:noAutofit/>
          </a:bodyPr>
          <a:lstStyle/>
          <a:p>
            <a:pPr marL="0" indent="0" fontAlgn="base">
              <a:lnSpc>
                <a:spcPct val="150000"/>
              </a:lnSpc>
              <a:spcBef>
                <a:spcPts val="600"/>
              </a:spcBef>
              <a:buNone/>
            </a:pPr>
            <a:endParaRPr lang="da-DK" sz="1200" dirty="0">
              <a:effectLst/>
              <a:ea typeface="SimSun" panose="02010600030101010101" pitchFamily="2" charset="-122"/>
              <a:cs typeface="Times New Roman" panose="02020603050405020304" pitchFamily="18" charset="0"/>
            </a:endParaRPr>
          </a:p>
          <a:p>
            <a:pPr marL="0" indent="0" fontAlgn="base">
              <a:lnSpc>
                <a:spcPct val="150000"/>
              </a:lnSpc>
              <a:spcBef>
                <a:spcPts val="600"/>
              </a:spcBef>
              <a:buNone/>
            </a:pPr>
            <a:r>
              <a:rPr lang="da-DK" sz="1200" dirty="0">
                <a:effectLst/>
                <a:ea typeface="Yu Gothic Light" panose="020B0300000000000000" pitchFamily="34" charset="-128"/>
                <a:cs typeface="Times New Roman" panose="02020603050405020304" pitchFamily="18" charset="0"/>
              </a:rPr>
              <a:t>Interviewer: Er de begyndt at snakke med jer om det?</a:t>
            </a:r>
            <a:endParaRPr lang="da-DK" sz="1200" dirty="0">
              <a:effectLst/>
              <a:ea typeface="SimSun" panose="02010600030101010101" pitchFamily="2" charset="-122"/>
              <a:cs typeface="Times New Roman" panose="02020603050405020304" pitchFamily="18" charset="0"/>
            </a:endParaRPr>
          </a:p>
          <a:p>
            <a:pPr marL="0" indent="0" fontAlgn="base">
              <a:lnSpc>
                <a:spcPct val="150000"/>
              </a:lnSpc>
              <a:spcBef>
                <a:spcPts val="600"/>
              </a:spcBef>
              <a:buNone/>
            </a:pPr>
            <a:r>
              <a:rPr lang="da-DK" sz="1200" dirty="0">
                <a:effectLst/>
                <a:ea typeface="Yu Gothic Light" panose="020B0300000000000000" pitchFamily="34" charset="-128"/>
                <a:cs typeface="Times New Roman" panose="02020603050405020304" pitchFamily="18" charset="0"/>
              </a:rPr>
              <a:t>Petra: Nej, OMG (Pigerne griner)</a:t>
            </a:r>
            <a:endParaRPr lang="da-DK" sz="1200" dirty="0">
              <a:effectLst/>
              <a:ea typeface="SimSun" panose="02010600030101010101" pitchFamily="2" charset="-122"/>
              <a:cs typeface="Times New Roman" panose="02020603050405020304" pitchFamily="18" charset="0"/>
            </a:endParaRPr>
          </a:p>
          <a:p>
            <a:pPr marL="0" indent="0" fontAlgn="base">
              <a:lnSpc>
                <a:spcPct val="150000"/>
              </a:lnSpc>
              <a:spcBef>
                <a:spcPts val="600"/>
              </a:spcBef>
              <a:buNone/>
            </a:pPr>
            <a:r>
              <a:rPr lang="da-DK" sz="1200" dirty="0">
                <a:effectLst/>
                <a:ea typeface="Yu Gothic Light" panose="020B0300000000000000" pitchFamily="34" charset="-128"/>
                <a:cs typeface="Times New Roman" panose="02020603050405020304" pitchFamily="18" charset="0"/>
              </a:rPr>
              <a:t> Hvorfor vil I ikke snakke med forældrene om det?</a:t>
            </a:r>
            <a:endParaRPr lang="da-DK" sz="1200" dirty="0">
              <a:effectLst/>
              <a:ea typeface="SimSun" panose="02010600030101010101" pitchFamily="2" charset="-122"/>
              <a:cs typeface="Times New Roman" panose="02020603050405020304" pitchFamily="18" charset="0"/>
            </a:endParaRPr>
          </a:p>
          <a:p>
            <a:pPr marL="0" indent="0" fontAlgn="base">
              <a:lnSpc>
                <a:spcPct val="150000"/>
              </a:lnSpc>
              <a:spcBef>
                <a:spcPts val="600"/>
              </a:spcBef>
              <a:buNone/>
            </a:pPr>
            <a:r>
              <a:rPr lang="da-DK" sz="1200" dirty="0">
                <a:effectLst/>
                <a:ea typeface="Yu Gothic Light" panose="020B0300000000000000" pitchFamily="34" charset="-128"/>
                <a:cs typeface="Times New Roman" panose="02020603050405020304" pitchFamily="18" charset="0"/>
              </a:rPr>
              <a:t>Petra: Det ved jeg ikke. Jo, vi har snakket om det, men jeg synes bare, det er virkelig akavet at snakke med mine forældre om det.</a:t>
            </a:r>
            <a:endParaRPr lang="da-DK" sz="1200" dirty="0">
              <a:effectLst/>
              <a:ea typeface="SimSun" panose="02010600030101010101" pitchFamily="2" charset="-122"/>
              <a:cs typeface="Times New Roman" panose="02020603050405020304" pitchFamily="18" charset="0"/>
            </a:endParaRPr>
          </a:p>
          <a:p>
            <a:pPr marL="0" indent="0" fontAlgn="base">
              <a:lnSpc>
                <a:spcPct val="150000"/>
              </a:lnSpc>
              <a:spcBef>
                <a:spcPts val="600"/>
              </a:spcBef>
              <a:buNone/>
            </a:pPr>
            <a:r>
              <a:rPr lang="da-DK" sz="1200" dirty="0">
                <a:effectLst/>
                <a:ea typeface="Yu Gothic Light" panose="020B0300000000000000" pitchFamily="34" charset="-128"/>
                <a:cs typeface="Times New Roman" panose="02020603050405020304" pitchFamily="18" charset="0"/>
              </a:rPr>
              <a:t> Var det så dem, der startede med at snakke om det, eller var det dig?</a:t>
            </a:r>
            <a:endParaRPr lang="da-DK" sz="1200" dirty="0">
              <a:effectLst/>
              <a:ea typeface="SimSun" panose="02010600030101010101" pitchFamily="2" charset="-122"/>
              <a:cs typeface="Times New Roman" panose="02020603050405020304" pitchFamily="18" charset="0"/>
            </a:endParaRPr>
          </a:p>
          <a:p>
            <a:pPr marL="0" indent="0" fontAlgn="base">
              <a:lnSpc>
                <a:spcPct val="150000"/>
              </a:lnSpc>
              <a:spcBef>
                <a:spcPts val="600"/>
              </a:spcBef>
              <a:buNone/>
            </a:pPr>
            <a:r>
              <a:rPr lang="da-DK" sz="1200" dirty="0">
                <a:effectLst/>
                <a:ea typeface="Yu Gothic Light" panose="020B0300000000000000" pitchFamily="34" charset="-128"/>
                <a:cs typeface="Times New Roman" panose="02020603050405020304" pitchFamily="18" charset="0"/>
              </a:rPr>
              <a:t>Petra: Det var dem. (Pigerne griner i baggrunden)</a:t>
            </a:r>
            <a:endParaRPr lang="da-DK" sz="1200" dirty="0">
              <a:effectLst/>
              <a:ea typeface="SimSun" panose="02010600030101010101" pitchFamily="2" charset="-122"/>
              <a:cs typeface="Times New Roman" panose="02020603050405020304" pitchFamily="18" charset="0"/>
            </a:endParaRPr>
          </a:p>
          <a:p>
            <a:pPr marL="0" indent="0" fontAlgn="base">
              <a:lnSpc>
                <a:spcPct val="150000"/>
              </a:lnSpc>
              <a:spcBef>
                <a:spcPts val="600"/>
              </a:spcBef>
              <a:buNone/>
            </a:pPr>
            <a:r>
              <a:rPr lang="da-DK" sz="1200" dirty="0">
                <a:effectLst/>
                <a:ea typeface="Yu Gothic Light" panose="020B0300000000000000" pitchFamily="34" charset="-128"/>
                <a:cs typeface="Times New Roman" panose="02020603050405020304" pitchFamily="18" charset="0"/>
              </a:rPr>
              <a:t>Hvad sagde du så?</a:t>
            </a:r>
            <a:endParaRPr lang="da-DK" sz="1200" dirty="0">
              <a:effectLst/>
              <a:ea typeface="SimSun" panose="02010600030101010101" pitchFamily="2" charset="-122"/>
              <a:cs typeface="Times New Roman" panose="02020603050405020304" pitchFamily="18" charset="0"/>
            </a:endParaRPr>
          </a:p>
          <a:p>
            <a:pPr marL="0" indent="0" fontAlgn="base">
              <a:lnSpc>
                <a:spcPct val="150000"/>
              </a:lnSpc>
              <a:spcBef>
                <a:spcPts val="600"/>
              </a:spcBef>
              <a:buNone/>
            </a:pPr>
            <a:r>
              <a:rPr lang="da-DK" sz="1200" dirty="0">
                <a:effectLst/>
                <a:ea typeface="Yu Gothic Light" panose="020B0300000000000000" pitchFamily="34" charset="-128"/>
                <a:cs typeface="Times New Roman" panose="02020603050405020304" pitchFamily="18" charset="0"/>
              </a:rPr>
              <a:t>Petra: Jeg siger bare til min mor, at jeg ikke gider at snakke om det.</a:t>
            </a:r>
            <a:endParaRPr lang="da-DK" sz="1200" dirty="0">
              <a:effectLst/>
              <a:ea typeface="SimSun" panose="02010600030101010101" pitchFamily="2" charset="-122"/>
              <a:cs typeface="Times New Roman" panose="02020603050405020304" pitchFamily="18" charset="0"/>
            </a:endParaRPr>
          </a:p>
          <a:p>
            <a:pPr>
              <a:spcBef>
                <a:spcPts val="600"/>
              </a:spcBef>
            </a:pPr>
            <a:endParaRPr lang="da-DK" sz="1200" dirty="0"/>
          </a:p>
        </p:txBody>
      </p:sp>
      <p:pic>
        <p:nvPicPr>
          <p:cNvPr id="4" name="Billede 3">
            <a:extLst>
              <a:ext uri="{FF2B5EF4-FFF2-40B4-BE49-F238E27FC236}">
                <a16:creationId xmlns="" xmlns:a16="http://schemas.microsoft.com/office/drawing/2014/main" id="{DAEE5D03-B904-4A55-8B82-3991D14AA301}"/>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13530663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F8FAA1AC-736B-4042-A812-661BC46FE573}"/>
              </a:ext>
            </a:extLst>
          </p:cNvPr>
          <p:cNvSpPr>
            <a:spLocks noGrp="1"/>
          </p:cNvSpPr>
          <p:nvPr>
            <p:ph type="title"/>
          </p:nvPr>
        </p:nvSpPr>
        <p:spPr/>
        <p:txBody>
          <a:bodyPr>
            <a:normAutofit fontScale="90000"/>
          </a:bodyPr>
          <a:lstStyle/>
          <a:p>
            <a:r>
              <a:rPr lang="da-DK" b="1" dirty="0"/>
              <a:t>De er vant til at google - og vil helst ikke gøre deres forældre bekymrede…..</a:t>
            </a:r>
          </a:p>
        </p:txBody>
      </p:sp>
      <p:pic>
        <p:nvPicPr>
          <p:cNvPr id="5" name="Pladsholder til indhold 4">
            <a:extLst>
              <a:ext uri="{FF2B5EF4-FFF2-40B4-BE49-F238E27FC236}">
                <a16:creationId xmlns="" xmlns:a16="http://schemas.microsoft.com/office/drawing/2014/main" id="{D03D7A83-C7F7-47A3-A929-465AE4A2129D}"/>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124200" y="2210594"/>
            <a:ext cx="2895600" cy="1581150"/>
          </a:xfrm>
        </p:spPr>
      </p:pic>
      <p:pic>
        <p:nvPicPr>
          <p:cNvPr id="4" name="Billede 3">
            <a:extLst>
              <a:ext uri="{FF2B5EF4-FFF2-40B4-BE49-F238E27FC236}">
                <a16:creationId xmlns="" xmlns:a16="http://schemas.microsoft.com/office/drawing/2014/main" id="{42B1EA44-91FA-4F3F-AE62-3376DE441D8B}"/>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10233998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510BA6A-92BB-45ED-A5AA-443A1BD4FBB6}"/>
              </a:ext>
            </a:extLst>
          </p:cNvPr>
          <p:cNvSpPr>
            <a:spLocks noGrp="1"/>
          </p:cNvSpPr>
          <p:nvPr>
            <p:ph type="title"/>
          </p:nvPr>
        </p:nvSpPr>
        <p:spPr>
          <a:xfrm>
            <a:off x="444205" y="1156755"/>
            <a:ext cx="3215717" cy="2165684"/>
          </a:xfrm>
        </p:spPr>
        <p:txBody>
          <a:bodyPr vert="horz" lIns="68580" tIns="34290" rIns="68580" bIns="34290" rtlCol="0" anchor="b">
            <a:normAutofit fontScale="90000"/>
          </a:bodyPr>
          <a:lstStyle/>
          <a:p>
            <a:pPr algn="ctr">
              <a:defRPr/>
            </a:pPr>
            <a:r>
              <a:rPr lang="en-US" sz="3600" b="1" dirty="0" err="1">
                <a:solidFill>
                  <a:srgbClr val="FFFFFF"/>
                </a:solidFill>
              </a:rPr>
              <a:t>Spørg</a:t>
            </a:r>
            <a:r>
              <a:rPr lang="en-US" sz="3600" b="1" dirty="0">
                <a:solidFill>
                  <a:srgbClr val="FFFFFF"/>
                </a:solidFill>
              </a:rPr>
              <a:t>!</a:t>
            </a:r>
            <a:r>
              <a:rPr lang="en-US" sz="3600" dirty="0">
                <a:solidFill>
                  <a:srgbClr val="FFFFFF"/>
                </a:solidFill>
              </a:rPr>
              <a:t/>
            </a:r>
            <a:br>
              <a:rPr lang="en-US" sz="3600" dirty="0">
                <a:solidFill>
                  <a:srgbClr val="FFFFFF"/>
                </a:solidFill>
              </a:rPr>
            </a:br>
            <a:r>
              <a:rPr lang="en-US" sz="3600" dirty="0">
                <a:solidFill>
                  <a:srgbClr val="FFFFFF"/>
                </a:solidFill>
              </a:rPr>
              <a:t> </a:t>
            </a:r>
            <a:r>
              <a:rPr lang="en-US" sz="2200" dirty="0" err="1">
                <a:solidFill>
                  <a:srgbClr val="FFFFFF"/>
                </a:solidFill>
              </a:rPr>
              <a:t>Systematisk</a:t>
            </a:r>
            <a:r>
              <a:rPr lang="en-US" sz="2200" dirty="0">
                <a:solidFill>
                  <a:srgbClr val="FFFFFF"/>
                </a:solidFill>
              </a:rPr>
              <a:t> </a:t>
            </a:r>
            <a:r>
              <a:rPr lang="en-US" sz="2200" dirty="0" err="1">
                <a:solidFill>
                  <a:srgbClr val="FFFFFF"/>
                </a:solidFill>
              </a:rPr>
              <a:t>nysgerrighed</a:t>
            </a:r>
            <a:r>
              <a:rPr lang="en-US" sz="2200" dirty="0">
                <a:solidFill>
                  <a:srgbClr val="FFFFFF"/>
                </a:solidFill>
              </a:rPr>
              <a:t> rummer et </a:t>
            </a:r>
            <a:r>
              <a:rPr lang="en-US" sz="2200" dirty="0" err="1">
                <a:solidFill>
                  <a:srgbClr val="FFFFFF"/>
                </a:solidFill>
              </a:rPr>
              <a:t>stort</a:t>
            </a:r>
            <a:r>
              <a:rPr lang="en-US" sz="2200" dirty="0">
                <a:solidFill>
                  <a:srgbClr val="FFFFFF"/>
                </a:solidFill>
              </a:rPr>
              <a:t> </a:t>
            </a:r>
            <a:r>
              <a:rPr lang="en-US" sz="2200" dirty="0" err="1">
                <a:solidFill>
                  <a:srgbClr val="FFFFFF"/>
                </a:solidFill>
              </a:rPr>
              <a:t>potentiale</a:t>
            </a:r>
            <a:r>
              <a:rPr lang="en-US" sz="2200" dirty="0">
                <a:solidFill>
                  <a:srgbClr val="FFFFFF"/>
                </a:solidFill>
              </a:rPr>
              <a:t>!</a:t>
            </a:r>
            <a:br>
              <a:rPr lang="en-US" sz="2200" dirty="0">
                <a:solidFill>
                  <a:srgbClr val="FFFFFF"/>
                </a:solidFill>
              </a:rPr>
            </a:br>
            <a:r>
              <a:rPr lang="en-US" sz="2200" dirty="0">
                <a:solidFill>
                  <a:srgbClr val="FFFFFF"/>
                </a:solidFill>
              </a:rPr>
              <a:t/>
            </a:r>
            <a:br>
              <a:rPr lang="en-US" sz="2200" dirty="0">
                <a:solidFill>
                  <a:srgbClr val="FFFFFF"/>
                </a:solidFill>
              </a:rPr>
            </a:br>
            <a:r>
              <a:rPr lang="en-US" sz="2200" dirty="0" err="1">
                <a:solidFill>
                  <a:srgbClr val="FFFFFF"/>
                </a:solidFill>
              </a:rPr>
              <a:t>Og</a:t>
            </a:r>
            <a:r>
              <a:rPr lang="en-US" sz="2200" dirty="0">
                <a:solidFill>
                  <a:srgbClr val="FFFFFF"/>
                </a:solidFill>
              </a:rPr>
              <a:t> det er </a:t>
            </a:r>
            <a:r>
              <a:rPr lang="en-US" sz="2200" dirty="0" err="1">
                <a:solidFill>
                  <a:srgbClr val="FFFFFF"/>
                </a:solidFill>
              </a:rPr>
              <a:t>sjældent</a:t>
            </a:r>
            <a:r>
              <a:rPr lang="en-US" sz="2200" dirty="0">
                <a:solidFill>
                  <a:srgbClr val="FFFFFF"/>
                </a:solidFill>
              </a:rPr>
              <a:t> </a:t>
            </a:r>
            <a:r>
              <a:rPr lang="en-US" sz="2200" dirty="0" err="1">
                <a:solidFill>
                  <a:srgbClr val="FFFFFF"/>
                </a:solidFill>
              </a:rPr>
              <a:t>børnene</a:t>
            </a:r>
            <a:r>
              <a:rPr lang="en-US" sz="2200" dirty="0">
                <a:solidFill>
                  <a:srgbClr val="FFFFFF"/>
                </a:solidFill>
              </a:rPr>
              <a:t>, </a:t>
            </a:r>
            <a:r>
              <a:rPr lang="en-US" sz="2200" dirty="0" err="1">
                <a:solidFill>
                  <a:srgbClr val="FFFFFF"/>
                </a:solidFill>
              </a:rPr>
              <a:t>som</a:t>
            </a:r>
            <a:r>
              <a:rPr lang="en-US" sz="2200" dirty="0">
                <a:solidFill>
                  <a:srgbClr val="FFFFFF"/>
                </a:solidFill>
              </a:rPr>
              <a:t> starter </a:t>
            </a:r>
            <a:r>
              <a:rPr lang="en-US" sz="2200" dirty="0" err="1">
                <a:solidFill>
                  <a:srgbClr val="FFFFFF"/>
                </a:solidFill>
              </a:rPr>
              <a:t>samtalen</a:t>
            </a:r>
            <a:r>
              <a:rPr lang="en-US" sz="2200" dirty="0">
                <a:solidFill>
                  <a:srgbClr val="FFFFFF"/>
                </a:solidFill>
              </a:rPr>
              <a:t>…</a:t>
            </a:r>
          </a:p>
        </p:txBody>
      </p:sp>
      <p:pic>
        <p:nvPicPr>
          <p:cNvPr id="35843" name="Pladsholder til indhold 4">
            <a:extLst>
              <a:ext uri="{FF2B5EF4-FFF2-40B4-BE49-F238E27FC236}">
                <a16:creationId xmlns="" xmlns:a16="http://schemas.microsoft.com/office/drawing/2014/main" id="{8DDA9AB0-030D-42AE-ACB0-AD77BD6D9210}"/>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117647" y="369430"/>
            <a:ext cx="4410597" cy="4410597"/>
          </a:xfrm>
          <a:prstGeom prst="rect">
            <a:avLst/>
          </a:prstGeom>
        </p:spPr>
      </p:pic>
      <p:sp>
        <p:nvSpPr>
          <p:cNvPr id="35844" name="Pladsholder til sidefod 3">
            <a:extLst>
              <a:ext uri="{FF2B5EF4-FFF2-40B4-BE49-F238E27FC236}">
                <a16:creationId xmlns="" xmlns:a16="http://schemas.microsoft.com/office/drawing/2014/main" id="{196CFF25-170F-4D47-9BC4-00D57CBDA982}"/>
              </a:ext>
            </a:extLst>
          </p:cNvPr>
          <p:cNvSpPr>
            <a:spLocks noGrp="1"/>
          </p:cNvSpPr>
          <p:nvPr>
            <p:ph type="ftr" sz="quarter" idx="11"/>
          </p:nvPr>
        </p:nvSpPr>
        <p:spPr bwMode="auto">
          <a:xfrm>
            <a:off x="3865367" y="4767263"/>
            <a:ext cx="3461865" cy="273844"/>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68580" tIns="34290" rIns="68580" bIns="34290" numCol="1" rtlCol="0" anchor="ctr" anchorCtr="0" compatLnSpc="1">
            <a:prstTxWarp prst="textNoShape">
              <a:avLst/>
            </a:prstTxWarp>
            <a:normAutofit/>
          </a:bodyPr>
          <a:lstStyle/>
          <a:p>
            <a:pPr algn="l">
              <a:spcAft>
                <a:spcPts val="450"/>
              </a:spcAft>
            </a:pPr>
            <a:r>
              <a:rPr lang="en-US" altLang="da-DK" kern="1200">
                <a:solidFill>
                  <a:srgbClr val="595959"/>
                </a:solidFill>
                <a:latin typeface="+mn-lt"/>
                <a:ea typeface="+mn-ea"/>
                <a:cs typeface="+mn-cs"/>
              </a:rPr>
              <a:t>Center for Ungdomstudier (CUR)</a:t>
            </a:r>
          </a:p>
        </p:txBody>
      </p:sp>
      <p:pic>
        <p:nvPicPr>
          <p:cNvPr id="5" name="Billede 4">
            <a:extLst>
              <a:ext uri="{FF2B5EF4-FFF2-40B4-BE49-F238E27FC236}">
                <a16:creationId xmlns="" xmlns:a16="http://schemas.microsoft.com/office/drawing/2014/main" id="{D39037C6-5DCA-41C9-8BD6-1CDEDF602AE0}"/>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1081272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4889A65A-B776-4FB8-A630-C6F2422D91E9}"/>
              </a:ext>
            </a:extLst>
          </p:cNvPr>
          <p:cNvSpPr>
            <a:spLocks noGrp="1"/>
          </p:cNvSpPr>
          <p:nvPr>
            <p:ph type="title"/>
          </p:nvPr>
        </p:nvSpPr>
        <p:spPr>
          <a:xfrm>
            <a:off x="619687" y="605766"/>
            <a:ext cx="4154613" cy="1557250"/>
          </a:xfrm>
        </p:spPr>
        <p:txBody>
          <a:bodyPr vert="horz" lIns="68580" tIns="34290" rIns="68580" bIns="34290" rtlCol="0" anchor="t">
            <a:normAutofit/>
          </a:bodyPr>
          <a:lstStyle/>
          <a:p>
            <a:r>
              <a:rPr lang="en-US" sz="3200" b="1" dirty="0">
                <a:latin typeface="+mn-lt"/>
              </a:rPr>
              <a:t>Den </a:t>
            </a:r>
            <a:r>
              <a:rPr lang="en-US" sz="3200" b="1" dirty="0" err="1">
                <a:latin typeface="+mn-lt"/>
              </a:rPr>
              <a:t>måske</a:t>
            </a:r>
            <a:r>
              <a:rPr lang="en-US" sz="3200" b="1" dirty="0">
                <a:latin typeface="+mn-lt"/>
              </a:rPr>
              <a:t> </a:t>
            </a:r>
            <a:r>
              <a:rPr lang="en-US" sz="3200" b="1" dirty="0" err="1">
                <a:latin typeface="+mn-lt"/>
              </a:rPr>
              <a:t>vigtigste</a:t>
            </a:r>
            <a:r>
              <a:rPr lang="en-US" sz="3200" b="1" dirty="0">
                <a:latin typeface="+mn-lt"/>
              </a:rPr>
              <a:t> arena i alle </a:t>
            </a:r>
            <a:r>
              <a:rPr lang="en-US" sz="3200" b="1" dirty="0" err="1">
                <a:latin typeface="+mn-lt"/>
              </a:rPr>
              <a:t>hjem</a:t>
            </a:r>
            <a:r>
              <a:rPr lang="en-US" sz="3200" b="1" dirty="0">
                <a:latin typeface="+mn-lt"/>
              </a:rPr>
              <a:t>!</a:t>
            </a:r>
          </a:p>
        </p:txBody>
      </p:sp>
      <p:pic>
        <p:nvPicPr>
          <p:cNvPr id="9" name="Pladsholder til indhold 8" descr="Et billede, der indeholder bord, indendørs, stol, værelse&#10;&#10;Automatisk genereret beskrivelse">
            <a:extLst>
              <a:ext uri="{FF2B5EF4-FFF2-40B4-BE49-F238E27FC236}">
                <a16:creationId xmlns="" xmlns:a16="http://schemas.microsoft.com/office/drawing/2014/main" id="{1F3E07D9-1E2D-4CAC-99BE-ED7B87732B90}"/>
              </a:ext>
            </a:extLst>
          </p:cNvPr>
          <p:cNvPicPr>
            <a:picLocks noGrp="1" noChangeAspect="1"/>
          </p:cNvPicPr>
          <p:nvPr>
            <p:ph idx="1"/>
          </p:nvPr>
        </p:nvPicPr>
        <p:blipFill rotWithShape="1">
          <a:blip r:embed="rId2" cstate="screen">
            <a:extLst>
              <a:ext uri="{28A0092B-C50C-407E-A947-70E740481C1C}">
                <a14:useLocalDpi xmlns:a14="http://schemas.microsoft.com/office/drawing/2010/main" xmlns="" val="0"/>
              </a:ext>
            </a:extLst>
          </a:blip>
          <a:srcRect/>
          <a:stretch/>
        </p:blipFill>
        <p:spPr>
          <a:xfrm>
            <a:off x="4515814" y="408583"/>
            <a:ext cx="4628186" cy="4734919"/>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4" name="Pladsholder til tekst 2"/>
          <p:cNvSpPr txBox="1">
            <a:spLocks/>
          </p:cNvSpPr>
          <p:nvPr/>
        </p:nvSpPr>
        <p:spPr>
          <a:xfrm>
            <a:off x="619687" y="1899606"/>
            <a:ext cx="3260475" cy="301225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2400" dirty="0"/>
              <a:t>Vigtig træningsarena</a:t>
            </a:r>
          </a:p>
          <a:p>
            <a:r>
              <a:rPr lang="da-DK" sz="2400" dirty="0"/>
              <a:t>Mere end bare ’</a:t>
            </a:r>
            <a:r>
              <a:rPr lang="da-DK" sz="2400" dirty="0" err="1"/>
              <a:t>Hva</a:t>
            </a:r>
            <a:r>
              <a:rPr lang="da-DK" sz="2400" dirty="0"/>
              <a:t>´ så?’</a:t>
            </a:r>
          </a:p>
          <a:p>
            <a:endParaRPr lang="da-DK" sz="1600" dirty="0"/>
          </a:p>
        </p:txBody>
      </p:sp>
      <p:pic>
        <p:nvPicPr>
          <p:cNvPr id="5" name="Billede 4">
            <a:extLst>
              <a:ext uri="{FF2B5EF4-FFF2-40B4-BE49-F238E27FC236}">
                <a16:creationId xmlns="" xmlns:a16="http://schemas.microsoft.com/office/drawing/2014/main" id="{6811E561-2DC4-4D2A-96D6-20182C5F379B}"/>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42308131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5E331C5-A849-4AF0-9F16-CEB5BF6755F9}"/>
              </a:ext>
            </a:extLst>
          </p:cNvPr>
          <p:cNvSpPr>
            <a:spLocks noGrp="1"/>
          </p:cNvSpPr>
          <p:nvPr>
            <p:ph type="title"/>
          </p:nvPr>
        </p:nvSpPr>
        <p:spPr/>
        <p:txBody>
          <a:bodyPr/>
          <a:lstStyle/>
          <a:p>
            <a:r>
              <a:rPr lang="da-DK" b="1" dirty="0"/>
              <a:t>Samtaler udvikler os som mennesker…</a:t>
            </a:r>
          </a:p>
        </p:txBody>
      </p:sp>
      <p:sp>
        <p:nvSpPr>
          <p:cNvPr id="3" name="Pladsholder til indhold 2">
            <a:extLst>
              <a:ext uri="{FF2B5EF4-FFF2-40B4-BE49-F238E27FC236}">
                <a16:creationId xmlns="" xmlns:a16="http://schemas.microsoft.com/office/drawing/2014/main" id="{2B252B02-7326-4576-A4C2-BAE302AC2F96}"/>
              </a:ext>
            </a:extLst>
          </p:cNvPr>
          <p:cNvSpPr>
            <a:spLocks noGrp="1"/>
          </p:cNvSpPr>
          <p:nvPr>
            <p:ph idx="1"/>
          </p:nvPr>
        </p:nvSpPr>
        <p:spPr>
          <a:xfrm>
            <a:off x="628650" y="1369219"/>
            <a:ext cx="6016516" cy="3263504"/>
          </a:xfrm>
        </p:spPr>
        <p:txBody>
          <a:bodyPr>
            <a:normAutofit/>
          </a:bodyPr>
          <a:lstStyle/>
          <a:p>
            <a:pPr marL="0" indent="0">
              <a:buNone/>
            </a:pPr>
            <a:r>
              <a:rPr lang="da-DK" sz="1800" dirty="0">
                <a:latin typeface="+mj-lt"/>
                <a:ea typeface="Calibri" panose="020F0502020204030204" pitchFamily="34" charset="0"/>
              </a:rPr>
              <a:t>D</a:t>
            </a:r>
            <a:r>
              <a:rPr lang="da-DK" sz="1800" dirty="0">
                <a:effectLst/>
                <a:latin typeface="+mj-lt"/>
                <a:ea typeface="Calibri" panose="020F0502020204030204" pitchFamily="34" charset="0"/>
              </a:rPr>
              <a:t>en russiske sprogforsker </a:t>
            </a:r>
            <a:r>
              <a:rPr lang="da-DK" sz="1800" dirty="0" err="1">
                <a:effectLst/>
                <a:latin typeface="+mj-lt"/>
                <a:ea typeface="Calibri" panose="020F0502020204030204" pitchFamily="34" charset="0"/>
              </a:rPr>
              <a:t>Bakhtin</a:t>
            </a:r>
            <a:r>
              <a:rPr lang="da-DK" sz="1800" dirty="0">
                <a:effectLst/>
                <a:latin typeface="+mj-lt"/>
                <a:ea typeface="Calibri" panose="020F0502020204030204" pitchFamily="34" charset="0"/>
              </a:rPr>
              <a:t> hævder:</a:t>
            </a:r>
          </a:p>
          <a:p>
            <a:r>
              <a:rPr lang="da-DK" sz="1800" dirty="0">
                <a:effectLst/>
                <a:latin typeface="+mj-lt"/>
                <a:ea typeface="Calibri" panose="020F0502020204030204" pitchFamily="34" charset="0"/>
              </a:rPr>
              <a:t>at mennesker bliver til i dialogen med hinanden</a:t>
            </a:r>
          </a:p>
          <a:p>
            <a:r>
              <a:rPr lang="da-DK" sz="1800" dirty="0">
                <a:effectLst/>
                <a:latin typeface="+mj-lt"/>
                <a:ea typeface="Calibri" panose="020F0502020204030204" pitchFamily="34" charset="0"/>
              </a:rPr>
              <a:t> at det er i spændingsfeltet mellem det, vi siger, og andres reaktion, at ny mening bliver til (</a:t>
            </a:r>
            <a:r>
              <a:rPr lang="da-DK" sz="1800" dirty="0" err="1">
                <a:effectLst/>
                <a:latin typeface="+mj-lt"/>
                <a:ea typeface="Calibri" panose="020F0502020204030204" pitchFamily="34" charset="0"/>
              </a:rPr>
              <a:t>Bakhtin</a:t>
            </a:r>
            <a:r>
              <a:rPr lang="da-DK" sz="1800" dirty="0">
                <a:effectLst/>
                <a:latin typeface="+mj-lt"/>
                <a:ea typeface="Calibri" panose="020F0502020204030204" pitchFamily="34" charset="0"/>
              </a:rPr>
              <a:t> 2003)</a:t>
            </a:r>
          </a:p>
          <a:p>
            <a:endParaRPr lang="da-DK" sz="1800" dirty="0">
              <a:latin typeface="+mj-lt"/>
              <a:ea typeface="Calibri" panose="020F0502020204030204" pitchFamily="34" charset="0"/>
            </a:endParaRPr>
          </a:p>
          <a:p>
            <a:pPr marL="0" indent="0">
              <a:buNone/>
            </a:pPr>
            <a:r>
              <a:rPr lang="da-DK" sz="1800" dirty="0">
                <a:effectLst/>
                <a:latin typeface="+mj-lt"/>
                <a:ea typeface="Calibri" panose="020F0502020204030204" pitchFamily="34" charset="0"/>
              </a:rPr>
              <a:t>       Behov for:</a:t>
            </a:r>
          </a:p>
          <a:p>
            <a:pPr>
              <a:buFontTx/>
              <a:buChar char="-"/>
            </a:pPr>
            <a:r>
              <a:rPr lang="da-DK" sz="1800" dirty="0">
                <a:latin typeface="+mj-lt"/>
                <a:ea typeface="Calibri" panose="020F0502020204030204" pitchFamily="34" charset="0"/>
              </a:rPr>
              <a:t>Rum for identifikation</a:t>
            </a:r>
          </a:p>
          <a:p>
            <a:pPr>
              <a:buFontTx/>
              <a:buChar char="-"/>
            </a:pPr>
            <a:r>
              <a:rPr lang="da-DK" sz="1800" dirty="0">
                <a:latin typeface="+mj-lt"/>
                <a:ea typeface="Calibri" panose="020F0502020204030204" pitchFamily="34" charset="0"/>
              </a:rPr>
              <a:t>Analytisk fremfor beskrivende</a:t>
            </a:r>
          </a:p>
          <a:p>
            <a:pPr>
              <a:buFontTx/>
              <a:buChar char="-"/>
            </a:pPr>
            <a:endParaRPr lang="da-DK" sz="1800" dirty="0">
              <a:effectLst/>
              <a:latin typeface="+mj-lt"/>
              <a:ea typeface="Calibri" panose="020F0502020204030204" pitchFamily="34" charset="0"/>
            </a:endParaRPr>
          </a:p>
        </p:txBody>
      </p:sp>
      <p:pic>
        <p:nvPicPr>
          <p:cNvPr id="4" name="Billede 3">
            <a:extLst>
              <a:ext uri="{FF2B5EF4-FFF2-40B4-BE49-F238E27FC236}">
                <a16:creationId xmlns="" xmlns:a16="http://schemas.microsoft.com/office/drawing/2014/main" id="{903EFECB-9408-44F5-BFFF-932445E4E932}"/>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cxnSp>
        <p:nvCxnSpPr>
          <p:cNvPr id="6" name="Lige pilforbindelse 5">
            <a:extLst>
              <a:ext uri="{FF2B5EF4-FFF2-40B4-BE49-F238E27FC236}">
                <a16:creationId xmlns="" xmlns:a16="http://schemas.microsoft.com/office/drawing/2014/main" id="{B662A99F-3642-4B64-A13C-6B823EAD8CE2}"/>
              </a:ext>
            </a:extLst>
          </p:cNvPr>
          <p:cNvCxnSpPr/>
          <p:nvPr/>
        </p:nvCxnSpPr>
        <p:spPr>
          <a:xfrm>
            <a:off x="712426" y="3169727"/>
            <a:ext cx="299678" cy="0"/>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pic>
        <p:nvPicPr>
          <p:cNvPr id="8" name="Billede 7" descr="Et billede, der indeholder græs, fodbold, person, felt&#10;&#10;Automatisk genereret beskrivelse">
            <a:extLst>
              <a:ext uri="{FF2B5EF4-FFF2-40B4-BE49-F238E27FC236}">
                <a16:creationId xmlns="" xmlns:a16="http://schemas.microsoft.com/office/drawing/2014/main" id="{DF9CAB14-1A42-4D4A-A384-B74B68562F53}"/>
              </a:ext>
            </a:extLst>
          </p:cNvPr>
          <p:cNvPicPr>
            <a:picLocks noChangeAspect="1"/>
          </p:cNvPicPr>
          <p:nvPr/>
        </p:nvPicPr>
        <p:blipFill rotWithShape="1">
          <a:blip r:embed="rId4" cstate="screen">
            <a:extLst>
              <a:ext uri="{28A0092B-C50C-407E-A947-70E740481C1C}">
                <a14:useLocalDpi xmlns:a14="http://schemas.microsoft.com/office/drawing/2010/main" xmlns="" val="0"/>
              </a:ext>
            </a:extLst>
          </a:blip>
          <a:srcRect/>
          <a:stretch/>
        </p:blipFill>
        <p:spPr>
          <a:xfrm>
            <a:off x="4919679" y="2770661"/>
            <a:ext cx="4220936" cy="2372839"/>
          </a:xfrm>
          <a:prstGeom prst="rect">
            <a:avLst/>
          </a:prstGeom>
        </p:spPr>
      </p:pic>
    </p:spTree>
    <p:extLst>
      <p:ext uri="{BB962C8B-B14F-4D97-AF65-F5344CB8AC3E}">
        <p14:creationId xmlns:p14="http://schemas.microsoft.com/office/powerpoint/2010/main" xmlns="" val="39490450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632A30D-2C3F-49BC-8570-67D4EED40565}"/>
              </a:ext>
            </a:extLst>
          </p:cNvPr>
          <p:cNvSpPr>
            <a:spLocks noGrp="1"/>
          </p:cNvSpPr>
          <p:nvPr>
            <p:ph type="title"/>
          </p:nvPr>
        </p:nvSpPr>
        <p:spPr>
          <a:xfrm>
            <a:off x="429369" y="178904"/>
            <a:ext cx="8263890" cy="1075811"/>
          </a:xfrm>
        </p:spPr>
        <p:txBody>
          <a:bodyPr anchor="b">
            <a:noAutofit/>
          </a:bodyPr>
          <a:lstStyle/>
          <a:p>
            <a:r>
              <a:rPr lang="da-DK" sz="2200" b="1" i="1" dirty="0">
                <a:effectLst/>
                <a:latin typeface="Arial" panose="020B0604020202020204" pitchFamily="34" charset="0"/>
                <a:ea typeface="SimSun" panose="02010600030101010101" pitchFamily="2" charset="-122"/>
                <a:cs typeface="Times New Roman" panose="02020603050405020304" pitchFamily="18" charset="0"/>
              </a:rPr>
              <a:t/>
            </a:r>
            <a:br>
              <a:rPr lang="da-DK" sz="2200" b="1" i="1" dirty="0">
                <a:effectLst/>
                <a:latin typeface="Arial" panose="020B0604020202020204" pitchFamily="34" charset="0"/>
                <a:ea typeface="SimSun" panose="02010600030101010101" pitchFamily="2" charset="-122"/>
                <a:cs typeface="Times New Roman" panose="02020603050405020304" pitchFamily="18" charset="0"/>
              </a:rPr>
            </a:br>
            <a:r>
              <a:rPr lang="da-DK" sz="2200" b="1" i="1" dirty="0">
                <a:effectLst/>
                <a:latin typeface="Arial" panose="020B0604020202020204" pitchFamily="34" charset="0"/>
                <a:ea typeface="SimSun" panose="02010600030101010101" pitchFamily="2" charset="-122"/>
                <a:cs typeface="Times New Roman" panose="02020603050405020304" pitchFamily="18" charset="0"/>
              </a:rPr>
              <a:t>Hvem snakker I med, hvis det har været en dårlig dag i skolen, eller hvis I bare har brug for et godt råd?  </a:t>
            </a:r>
            <a:r>
              <a:rPr lang="da-DK" sz="2200" b="1" dirty="0">
                <a:effectLst/>
                <a:latin typeface="Calibri" panose="020F0502020204030204" pitchFamily="34" charset="0"/>
                <a:ea typeface="SimSun" panose="02010600030101010101" pitchFamily="2" charset="-122"/>
                <a:cs typeface="Times New Roman" panose="02020603050405020304" pitchFamily="18" charset="0"/>
              </a:rPr>
              <a:t/>
            </a:r>
            <a:br>
              <a:rPr lang="da-DK" sz="2200" b="1" dirty="0">
                <a:effectLst/>
                <a:latin typeface="Calibri" panose="020F0502020204030204" pitchFamily="34" charset="0"/>
                <a:ea typeface="SimSun" panose="02010600030101010101" pitchFamily="2" charset="-122"/>
                <a:cs typeface="Times New Roman" panose="02020603050405020304" pitchFamily="18" charset="0"/>
              </a:rPr>
            </a:br>
            <a:endParaRPr lang="da-DK" sz="2200" b="1" dirty="0"/>
          </a:p>
        </p:txBody>
      </p:sp>
      <p:sp>
        <p:nvSpPr>
          <p:cNvPr id="3" name="Pladsholder til indhold 2">
            <a:extLst>
              <a:ext uri="{FF2B5EF4-FFF2-40B4-BE49-F238E27FC236}">
                <a16:creationId xmlns="" xmlns:a16="http://schemas.microsoft.com/office/drawing/2014/main" id="{DCA4DC4C-6BD7-466A-9BD5-1C616BB68393}"/>
              </a:ext>
            </a:extLst>
          </p:cNvPr>
          <p:cNvSpPr>
            <a:spLocks noGrp="1"/>
          </p:cNvSpPr>
          <p:nvPr>
            <p:ph idx="1"/>
          </p:nvPr>
        </p:nvSpPr>
        <p:spPr>
          <a:xfrm>
            <a:off x="429369" y="1437408"/>
            <a:ext cx="5035164" cy="3213207"/>
          </a:xfrm>
        </p:spPr>
        <p:txBody>
          <a:bodyPr anchor="t">
            <a:normAutofit/>
          </a:bodyPr>
          <a:lstStyle/>
          <a:p>
            <a:pPr marL="0" indent="0">
              <a:spcAft>
                <a:spcPts val="600"/>
              </a:spcAft>
              <a:buNone/>
            </a:pPr>
            <a:r>
              <a:rPr lang="da-DK" sz="2000" i="1" dirty="0">
                <a:effectLst/>
                <a:latin typeface="Arial" panose="020B0604020202020204" pitchFamily="34" charset="0"/>
                <a:ea typeface="SimSun" panose="02010600030101010101" pitchFamily="2" charset="-122"/>
                <a:cs typeface="Times New Roman" panose="02020603050405020304" pitchFamily="18" charset="0"/>
              </a:rPr>
              <a:t>Clara: Ja, hvis der er sket noget på skolen, som jeg ikke kan sige til mine venner, fordi det måske er nogen af dem, det handler om, så siger jeg det jo til mine forældre. Fordi de forstår mig, og jeg føler mig meget mere komfortabel med dem, når jeg sådan snakker, fordi de forstår mig. De er jo alle sammen på min side. Det er meget rart at have nogen at snakke med</a:t>
            </a:r>
            <a:r>
              <a:rPr lang="da-DK" sz="2000" i="1" dirty="0">
                <a:latin typeface="Arial" panose="020B0604020202020204" pitchFamily="34" charset="0"/>
                <a:ea typeface="SimSun" panose="02010600030101010101" pitchFamily="2" charset="-122"/>
                <a:cs typeface="Times New Roman" panose="02020603050405020304" pitchFamily="18" charset="0"/>
              </a:rPr>
              <a:t> (Pige, 5.kl)</a:t>
            </a:r>
            <a:endParaRPr lang="da-DK" sz="2000" dirty="0">
              <a:effectLst/>
              <a:latin typeface="Calibri" panose="020F0502020204030204" pitchFamily="34" charset="0"/>
              <a:ea typeface="SimSun" panose="02010600030101010101" pitchFamily="2" charset="-122"/>
              <a:cs typeface="Times New Roman" panose="02020603050405020304" pitchFamily="18" charset="0"/>
            </a:endParaRPr>
          </a:p>
          <a:p>
            <a:endParaRPr lang="da-DK" sz="1700" dirty="0"/>
          </a:p>
        </p:txBody>
      </p:sp>
      <p:pic>
        <p:nvPicPr>
          <p:cNvPr id="6" name="Billede 5">
            <a:extLst>
              <a:ext uri="{FF2B5EF4-FFF2-40B4-BE49-F238E27FC236}">
                <a16:creationId xmlns="" xmlns:a16="http://schemas.microsoft.com/office/drawing/2014/main" id="{F55AE2B6-2BB5-43E6-8ED3-12ED5A0CFFAE}"/>
              </a:ext>
            </a:extLst>
          </p:cNvPr>
          <p:cNvPicPr>
            <a:picLocks noChangeAspect="1"/>
          </p:cNvPicPr>
          <p:nvPr/>
        </p:nvPicPr>
        <p:blipFill>
          <a:blip r:embed="rId2" cstate="screen">
            <a:extLst>
              <a:ext uri="{28A0092B-C50C-407E-A947-70E740481C1C}">
                <a14:useLocalDpi xmlns:a14="http://schemas.microsoft.com/office/drawing/2010/main" xmlns="" val="0"/>
              </a:ext>
            </a:extLst>
          </a:blip>
          <a:stretch>
            <a:fillRect/>
          </a:stretch>
        </p:blipFill>
        <p:spPr>
          <a:xfrm>
            <a:off x="5997436" y="1126180"/>
            <a:ext cx="2511568" cy="3524435"/>
          </a:xfrm>
          <a:prstGeom prst="rect">
            <a:avLst/>
          </a:prstGeom>
        </p:spPr>
      </p:pic>
      <p:pic>
        <p:nvPicPr>
          <p:cNvPr id="5" name="Billede 4">
            <a:extLst>
              <a:ext uri="{FF2B5EF4-FFF2-40B4-BE49-F238E27FC236}">
                <a16:creationId xmlns="" xmlns:a16="http://schemas.microsoft.com/office/drawing/2014/main" id="{4DB6443C-0C97-4EDA-80EA-D394793D234B}"/>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22039069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E1338F5-EAC9-495D-A3F2-9EDCC680372B}"/>
              </a:ext>
            </a:extLst>
          </p:cNvPr>
          <p:cNvSpPr>
            <a:spLocks noGrp="1"/>
          </p:cNvSpPr>
          <p:nvPr>
            <p:ph type="title"/>
          </p:nvPr>
        </p:nvSpPr>
        <p:spPr>
          <a:xfrm>
            <a:off x="521074" y="274152"/>
            <a:ext cx="7886700" cy="994172"/>
          </a:xfrm>
        </p:spPr>
        <p:txBody>
          <a:bodyPr/>
          <a:lstStyle/>
          <a:p>
            <a:r>
              <a:rPr lang="da-DK" b="1" dirty="0"/>
              <a:t>Stor efterspørgsel på nysgerrige voksne!</a:t>
            </a:r>
          </a:p>
        </p:txBody>
      </p:sp>
      <p:sp>
        <p:nvSpPr>
          <p:cNvPr id="3" name="Pladsholder til indhold 2">
            <a:extLst>
              <a:ext uri="{FF2B5EF4-FFF2-40B4-BE49-F238E27FC236}">
                <a16:creationId xmlns="" xmlns:a16="http://schemas.microsoft.com/office/drawing/2014/main" id="{80962110-D379-45D3-B49C-BC8949C32018}"/>
              </a:ext>
            </a:extLst>
          </p:cNvPr>
          <p:cNvSpPr>
            <a:spLocks noGrp="1"/>
          </p:cNvSpPr>
          <p:nvPr>
            <p:ph idx="1"/>
          </p:nvPr>
        </p:nvSpPr>
        <p:spPr>
          <a:xfrm>
            <a:off x="521074" y="1600465"/>
            <a:ext cx="3122387" cy="1627921"/>
          </a:xfrm>
        </p:spPr>
        <p:txBody>
          <a:bodyPr>
            <a:normAutofit/>
          </a:bodyPr>
          <a:lstStyle/>
          <a:p>
            <a:pPr marL="0" indent="0">
              <a:buNone/>
            </a:pPr>
            <a:r>
              <a:rPr lang="da-DK" sz="2000" dirty="0">
                <a:effectLst/>
                <a:latin typeface="+mj-lt"/>
                <a:ea typeface="Calibri" panose="020F0502020204030204" pitchFamily="34" charset="0"/>
              </a:rPr>
              <a:t>2 ud af 3 klubmedlemmer (67%) efterspørger voksne, som man kan tale med om de vigtige ting i livet</a:t>
            </a:r>
          </a:p>
          <a:p>
            <a:pPr marL="0" indent="0">
              <a:buNone/>
            </a:pPr>
            <a:endParaRPr lang="da-DK" sz="2000" dirty="0">
              <a:latin typeface="+mj-lt"/>
            </a:endParaRPr>
          </a:p>
          <a:p>
            <a:endParaRPr lang="da-DK" sz="2000" dirty="0">
              <a:latin typeface="+mj-lt"/>
            </a:endParaRPr>
          </a:p>
        </p:txBody>
      </p:sp>
      <p:graphicFrame>
        <p:nvGraphicFramePr>
          <p:cNvPr id="4" name="Diagram 3">
            <a:extLst>
              <a:ext uri="{FF2B5EF4-FFF2-40B4-BE49-F238E27FC236}">
                <a16:creationId xmlns="" xmlns:a16="http://schemas.microsoft.com/office/drawing/2014/main" id="{9CC3F494-9E14-4522-8803-CBDA1A8DC089}"/>
              </a:ext>
            </a:extLst>
          </p:cNvPr>
          <p:cNvGraphicFramePr/>
          <p:nvPr/>
        </p:nvGraphicFramePr>
        <p:xfrm>
          <a:off x="3803597" y="1407825"/>
          <a:ext cx="4572000" cy="27432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Billede 4">
            <a:extLst>
              <a:ext uri="{FF2B5EF4-FFF2-40B4-BE49-F238E27FC236}">
                <a16:creationId xmlns="" xmlns:a16="http://schemas.microsoft.com/office/drawing/2014/main" id="{5F76758F-53E4-4B6F-B500-785232A757E2}"/>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
        <p:nvSpPr>
          <p:cNvPr id="7" name="Tekstfelt 6">
            <a:extLst>
              <a:ext uri="{FF2B5EF4-FFF2-40B4-BE49-F238E27FC236}">
                <a16:creationId xmlns="" xmlns:a16="http://schemas.microsoft.com/office/drawing/2014/main" id="{FC0153B7-C906-4279-BF80-10AA76E02206}"/>
              </a:ext>
            </a:extLst>
          </p:cNvPr>
          <p:cNvSpPr txBox="1"/>
          <p:nvPr/>
        </p:nvSpPr>
        <p:spPr>
          <a:xfrm>
            <a:off x="3943350" y="4206368"/>
            <a:ext cx="4572000" cy="523220"/>
          </a:xfrm>
          <a:prstGeom prst="rect">
            <a:avLst/>
          </a:prstGeom>
          <a:noFill/>
        </p:spPr>
        <p:txBody>
          <a:bodyPr wrap="square">
            <a:spAutoFit/>
          </a:bodyPr>
          <a:lstStyle/>
          <a:p>
            <a:r>
              <a:rPr lang="da-DK" sz="1400" i="1" dirty="0">
                <a:effectLst/>
                <a:latin typeface="+mj-lt"/>
                <a:ea typeface="Calibri" panose="020F0502020204030204" pitchFamily="34" charset="0"/>
                <a:cs typeface="Times New Roman" panose="02020603050405020304" pitchFamily="18" charset="0"/>
              </a:rPr>
              <a:t>I hvilken grad er det vigtigt for dig? </a:t>
            </a:r>
            <a:r>
              <a:rPr lang="da-DK" sz="1400" dirty="0">
                <a:effectLst/>
                <a:latin typeface="+mj-lt"/>
                <a:ea typeface="Calibri" panose="020F0502020204030204" pitchFamily="34" charset="0"/>
                <a:cs typeface="Times New Roman" panose="02020603050405020304" pitchFamily="18" charset="0"/>
              </a:rPr>
              <a:t>Viser andelen, som har svaret ”I meget høj grad” eller ”I høj grad”. </a:t>
            </a:r>
            <a:endParaRPr lang="da-DK" sz="1400" dirty="0">
              <a:effectLst/>
              <a:latin typeface="+mj-l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xmlns="" val="40425443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C7AA8EAC-9A61-4A9D-B300-B45C3E91E8E9}"/>
              </a:ext>
            </a:extLst>
          </p:cNvPr>
          <p:cNvSpPr>
            <a:spLocks noGrp="1"/>
          </p:cNvSpPr>
          <p:nvPr>
            <p:ph type="title"/>
          </p:nvPr>
        </p:nvSpPr>
        <p:spPr>
          <a:xfrm>
            <a:off x="628650" y="273843"/>
            <a:ext cx="7886700" cy="979833"/>
          </a:xfrm>
        </p:spPr>
        <p:txBody>
          <a:bodyPr>
            <a:normAutofit/>
          </a:bodyPr>
          <a:lstStyle/>
          <a:p>
            <a:r>
              <a:rPr lang="da-DK" b="1" dirty="0"/>
              <a:t>Projektet er det samme…</a:t>
            </a:r>
          </a:p>
        </p:txBody>
      </p:sp>
      <p:sp>
        <p:nvSpPr>
          <p:cNvPr id="3" name="Pladsholder til indhold 2">
            <a:extLst>
              <a:ext uri="{FF2B5EF4-FFF2-40B4-BE49-F238E27FC236}">
                <a16:creationId xmlns="" xmlns:a16="http://schemas.microsoft.com/office/drawing/2014/main" id="{1188A2ED-85F8-44C9-8F2D-E62F66E7C3F9}"/>
              </a:ext>
            </a:extLst>
          </p:cNvPr>
          <p:cNvSpPr>
            <a:spLocks noGrp="1"/>
          </p:cNvSpPr>
          <p:nvPr>
            <p:ph idx="1"/>
          </p:nvPr>
        </p:nvSpPr>
        <p:spPr>
          <a:xfrm>
            <a:off x="628650" y="1369218"/>
            <a:ext cx="3374732" cy="3227598"/>
          </a:xfrm>
        </p:spPr>
        <p:txBody>
          <a:bodyPr>
            <a:normAutofit/>
          </a:bodyPr>
          <a:lstStyle/>
          <a:p>
            <a:pPr marL="0" indent="0">
              <a:buNone/>
            </a:pPr>
            <a:r>
              <a:rPr lang="da-DK" sz="2000" dirty="0">
                <a:latin typeface="+mj-lt"/>
              </a:rPr>
              <a:t>Identitetsprojekt i overgangen fra barndom til ungdom</a:t>
            </a:r>
          </a:p>
          <a:p>
            <a:pPr marL="0" indent="0">
              <a:buNone/>
            </a:pPr>
            <a:endParaRPr lang="da-DK" sz="2000" dirty="0">
              <a:latin typeface="+mj-lt"/>
            </a:endParaRPr>
          </a:p>
          <a:p>
            <a:pPr marL="0" indent="0">
              <a:buNone/>
            </a:pPr>
            <a:r>
              <a:rPr lang="da-DK" sz="2000" dirty="0">
                <a:latin typeface="+mj-lt"/>
              </a:rPr>
              <a:t>Men rammerne er </a:t>
            </a:r>
            <a:r>
              <a:rPr lang="da-DK" sz="2000">
                <a:latin typeface="+mj-lt"/>
              </a:rPr>
              <a:t>anderledes…</a:t>
            </a:r>
            <a:endParaRPr lang="da-DK" sz="2000" dirty="0">
              <a:latin typeface="+mj-lt"/>
            </a:endParaRPr>
          </a:p>
        </p:txBody>
      </p:sp>
      <p:pic>
        <p:nvPicPr>
          <p:cNvPr id="5" name="Billede 4" descr="Et billede, der indeholder person, udendørs&#10;&#10;Automatisk genereret beskrivelse">
            <a:extLst>
              <a:ext uri="{FF2B5EF4-FFF2-40B4-BE49-F238E27FC236}">
                <a16:creationId xmlns="" xmlns:a16="http://schemas.microsoft.com/office/drawing/2014/main" id="{BFD68D1D-9B60-40C5-8600-0AC02B3BB097}"/>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r="-4" b="-4"/>
          <a:stretch/>
        </p:blipFill>
        <p:spPr>
          <a:xfrm>
            <a:off x="4321888" y="1369218"/>
            <a:ext cx="4627724" cy="31686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Billede 5">
            <a:extLst>
              <a:ext uri="{FF2B5EF4-FFF2-40B4-BE49-F238E27FC236}">
                <a16:creationId xmlns="" xmlns:a16="http://schemas.microsoft.com/office/drawing/2014/main" id="{24CD99DB-0709-4565-8272-0C8235ABBC58}"/>
              </a:ext>
            </a:extLst>
          </p:cNvPr>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spTree>
    <p:extLst>
      <p:ext uri="{BB962C8B-B14F-4D97-AF65-F5344CB8AC3E}">
        <p14:creationId xmlns:p14="http://schemas.microsoft.com/office/powerpoint/2010/main" xmlns="" val="23671212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236B2C30-BFF3-4D4E-B9EE-6E5AD84F80E6}"/>
              </a:ext>
            </a:extLst>
          </p:cNvPr>
          <p:cNvSpPr>
            <a:spLocks noGrp="1"/>
          </p:cNvSpPr>
          <p:nvPr>
            <p:ph type="title"/>
          </p:nvPr>
        </p:nvSpPr>
        <p:spPr>
          <a:xfrm>
            <a:off x="628650" y="474946"/>
            <a:ext cx="4692212" cy="1248780"/>
          </a:xfrm>
        </p:spPr>
        <p:txBody>
          <a:bodyPr>
            <a:noAutofit/>
          </a:bodyPr>
          <a:lstStyle/>
          <a:p>
            <a:r>
              <a:rPr lang="da-DK" b="1" dirty="0"/>
              <a:t>Og når der er fuld fart på, kan det være rart at have nogen at støtte sig til…</a:t>
            </a:r>
          </a:p>
        </p:txBody>
      </p:sp>
      <p:sp>
        <p:nvSpPr>
          <p:cNvPr id="3" name="Pladsholder til indhold 2">
            <a:extLst>
              <a:ext uri="{FF2B5EF4-FFF2-40B4-BE49-F238E27FC236}">
                <a16:creationId xmlns="" xmlns:a16="http://schemas.microsoft.com/office/drawing/2014/main" id="{53B9786E-950B-4078-A1C2-D27C6B049074}"/>
              </a:ext>
            </a:extLst>
          </p:cNvPr>
          <p:cNvSpPr>
            <a:spLocks noGrp="1"/>
          </p:cNvSpPr>
          <p:nvPr>
            <p:ph idx="1"/>
          </p:nvPr>
        </p:nvSpPr>
        <p:spPr>
          <a:xfrm>
            <a:off x="628650" y="2042631"/>
            <a:ext cx="7886700" cy="3263504"/>
          </a:xfrm>
        </p:spPr>
        <p:txBody>
          <a:bodyPr>
            <a:normAutofit/>
          </a:bodyPr>
          <a:lstStyle/>
          <a:p>
            <a:pPr marL="0" indent="0">
              <a:buNone/>
            </a:pPr>
            <a:r>
              <a:rPr lang="da-DK" sz="2000" dirty="0">
                <a:latin typeface="+mj-lt"/>
              </a:rPr>
              <a:t>Der er brug for systematisk nysgerrig voksne!</a:t>
            </a:r>
          </a:p>
        </p:txBody>
      </p:sp>
      <p:pic>
        <p:nvPicPr>
          <p:cNvPr id="4" name="Billede 3">
            <a:extLst>
              <a:ext uri="{FF2B5EF4-FFF2-40B4-BE49-F238E27FC236}">
                <a16:creationId xmlns="" xmlns:a16="http://schemas.microsoft.com/office/drawing/2014/main" id="{92013291-04B2-4E22-AF8D-4A041A191E5B}"/>
              </a:ext>
            </a:extLst>
          </p:cNvPr>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p:blipFill>
        <p:spPr>
          <a:xfrm>
            <a:off x="178386" y="4501560"/>
            <a:ext cx="833718" cy="485670"/>
          </a:xfrm>
          <a:prstGeom prst="rect">
            <a:avLst/>
          </a:prstGeom>
        </p:spPr>
      </p:pic>
      <p:grpSp>
        <p:nvGrpSpPr>
          <p:cNvPr id="5" name="Group 4">
            <a:extLst>
              <a:ext uri="{FF2B5EF4-FFF2-40B4-BE49-F238E27FC236}">
                <a16:creationId xmlns="" xmlns:a16="http://schemas.microsoft.com/office/drawing/2014/main" id="{621557AF-9C5E-450F-9106-0FC9A6D2F248}"/>
              </a:ext>
            </a:extLst>
          </p:cNvPr>
          <p:cNvGrpSpPr>
            <a:grpSpLocks noChangeAspect="1"/>
          </p:cNvGrpSpPr>
          <p:nvPr/>
        </p:nvGrpSpPr>
        <p:grpSpPr bwMode="auto">
          <a:xfrm>
            <a:off x="5502275" y="479425"/>
            <a:ext cx="3357563" cy="4403725"/>
            <a:chOff x="3466" y="302"/>
            <a:chExt cx="2115" cy="2774"/>
          </a:xfrm>
        </p:grpSpPr>
        <p:sp>
          <p:nvSpPr>
            <p:cNvPr id="7" name="AutoShape 3">
              <a:extLst>
                <a:ext uri="{FF2B5EF4-FFF2-40B4-BE49-F238E27FC236}">
                  <a16:creationId xmlns="" xmlns:a16="http://schemas.microsoft.com/office/drawing/2014/main" id="{7E89A9FD-1C7D-45D0-8AD8-180F91AECD5C}"/>
                </a:ext>
              </a:extLst>
            </p:cNvPr>
            <p:cNvSpPr>
              <a:spLocks noChangeAspect="1" noChangeArrowheads="1" noTextEdit="1"/>
            </p:cNvSpPr>
            <p:nvPr/>
          </p:nvSpPr>
          <p:spPr bwMode="auto">
            <a:xfrm>
              <a:off x="3466" y="302"/>
              <a:ext cx="2115" cy="2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pic>
          <p:nvPicPr>
            <p:cNvPr id="5125" name="Picture 5">
              <a:extLst>
                <a:ext uri="{FF2B5EF4-FFF2-40B4-BE49-F238E27FC236}">
                  <a16:creationId xmlns="" xmlns:a16="http://schemas.microsoft.com/office/drawing/2014/main" id="{90E870D3-5AEB-40A2-9D86-553FF02CE5EE}"/>
                </a:ext>
              </a:extLst>
            </p:cNvPr>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3466" y="302"/>
              <a:ext cx="2116" cy="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482367423"/>
      </p:ext>
    </p:extLst>
  </p:cSld>
  <p:clrMapOvr>
    <a:masterClrMapping/>
  </p:clrMapOvr>
</p:sld>
</file>

<file path=ppt/theme/theme1.xml><?xml version="1.0" encoding="utf-8"?>
<a:theme xmlns:a="http://schemas.openxmlformats.org/drawingml/2006/main" name="Office Theme">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F46216B-77A9-411A-B9D3-5023FCB70208}"/>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9BB374F6F8234845B66DDE2C4A1D2A30" ma:contentTypeVersion="13" ma:contentTypeDescription="Opret et nyt dokument." ma:contentTypeScope="" ma:versionID="d76120a777ea80d170aef6303cd745ea">
  <xsd:schema xmlns:xsd="http://www.w3.org/2001/XMLSchema" xmlns:xs="http://www.w3.org/2001/XMLSchema" xmlns:p="http://schemas.microsoft.com/office/2006/metadata/properties" xmlns:ns2="41dd36be-1a28-4534-9f3c-dfb3659c8ff4" xmlns:ns3="3a77a883-bcac-49e5-aa30-fe66f70a6629" targetNamespace="http://schemas.microsoft.com/office/2006/metadata/properties" ma:root="true" ma:fieldsID="647b46802c28bed6546609f2a79c17a6" ns2:_="" ns3:_="">
    <xsd:import namespace="41dd36be-1a28-4534-9f3c-dfb3659c8ff4"/>
    <xsd:import namespace="3a77a883-bcac-49e5-aa30-fe66f70a662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d36be-1a28-4534-9f3c-dfb3659c8f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77a883-bcac-49e5-aa30-fe66f70a6629"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5643C4-51A3-4758-BCE4-F7FA8297261B}">
  <ds:schemaRefs>
    <ds:schemaRef ds:uri="http://schemas.microsoft.com/office/2006/documentManagement/types"/>
    <ds:schemaRef ds:uri="http://schemas.openxmlformats.org/package/2006/metadata/core-properties"/>
    <ds:schemaRef ds:uri="http://purl.org/dc/dcmitype/"/>
    <ds:schemaRef ds:uri="41dd36be-1a28-4534-9f3c-dfb3659c8ff4"/>
    <ds:schemaRef ds:uri="http://purl.org/dc/elements/1.1/"/>
    <ds:schemaRef ds:uri="http://schemas.microsoft.com/office/2006/metadata/properties"/>
    <ds:schemaRef ds:uri="http://schemas.microsoft.com/office/infopath/2007/PartnerControls"/>
    <ds:schemaRef ds:uri="3a77a883-bcac-49e5-aa30-fe66f70a6629"/>
    <ds:schemaRef ds:uri="http://www.w3.org/XML/1998/namespace"/>
    <ds:schemaRef ds:uri="http://purl.org/dc/terms/"/>
  </ds:schemaRefs>
</ds:datastoreItem>
</file>

<file path=customXml/itemProps2.xml><?xml version="1.0" encoding="utf-8"?>
<ds:datastoreItem xmlns:ds="http://schemas.openxmlformats.org/officeDocument/2006/customXml" ds:itemID="{86356A9F-CB5A-4F6D-90F2-8340068BC2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d36be-1a28-4534-9f3c-dfb3659c8ff4"/>
    <ds:schemaRef ds:uri="3a77a883-bcac-49e5-aa30-fe66f70a66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E2DB2A-7167-4425-A0EC-6EAA70A8BA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4647</TotalTime>
  <Words>4436</Words>
  <Application>Microsoft Office PowerPoint</Application>
  <PresentationFormat>Skærmshow (16:9)</PresentationFormat>
  <Paragraphs>581</Paragraphs>
  <Slides>101</Slides>
  <Notes>13</Notes>
  <HiddenSlides>0</HiddenSlides>
  <MMClips>0</MMClips>
  <ScaleCrop>false</ScaleCrop>
  <HeadingPairs>
    <vt:vector size="6" baseType="variant">
      <vt:variant>
        <vt:lpstr>Benyttede skrifttyper</vt:lpstr>
      </vt:variant>
      <vt:variant>
        <vt:i4>11</vt:i4>
      </vt:variant>
      <vt:variant>
        <vt:lpstr>Tema</vt:lpstr>
      </vt:variant>
      <vt:variant>
        <vt:i4>1</vt:i4>
      </vt:variant>
      <vt:variant>
        <vt:lpstr>Diastitler</vt:lpstr>
      </vt:variant>
      <vt:variant>
        <vt:i4>101</vt:i4>
      </vt:variant>
    </vt:vector>
  </HeadingPairs>
  <TitlesOfParts>
    <vt:vector size="113" baseType="lpstr">
      <vt:lpstr>Arial</vt:lpstr>
      <vt:lpstr>Calibri</vt:lpstr>
      <vt:lpstr>Times New Roman</vt:lpstr>
      <vt:lpstr>Calibri Light</vt:lpstr>
      <vt:lpstr>SimSun</vt:lpstr>
      <vt:lpstr>Gill Sans MT</vt:lpstr>
      <vt:lpstr>Agency FB</vt:lpstr>
      <vt:lpstr>CapitoliumRegular</vt:lpstr>
      <vt:lpstr>Yu Gothic Light</vt:lpstr>
      <vt:lpstr>Open Sans</vt:lpstr>
      <vt:lpstr>Wingdings 3</vt:lpstr>
      <vt:lpstr>Office Theme</vt:lpstr>
      <vt:lpstr>”Der sker hele tiden noget. Det gør der bare.”   - En undersøgelse med fokus på Generation Alpha: fritid, forældre og fællesskab</vt:lpstr>
      <vt:lpstr>Og når jeg ikke arbejder med ungdomsforskning….</vt:lpstr>
      <vt:lpstr>Dias nummer 3</vt:lpstr>
      <vt:lpstr>Medlemstal 2006-2020</vt:lpstr>
      <vt:lpstr>5. klasse i 1990’erne – og i 2020erne…..</vt:lpstr>
      <vt:lpstr>Murens fald, 11/9 og Finanskrisen har sat aftryk – og det  kommer Corona nok også til!  Men der er en anden begivenhed, der reelt kommer til at påvirke ungdomslivet langt mere……</vt:lpstr>
      <vt:lpstr>En begivenhed der har ændret verden for  ”altid”….</vt:lpstr>
      <vt:lpstr>Tilstedeværelse……</vt:lpstr>
      <vt:lpstr>Tiltideværelse</vt:lpstr>
      <vt:lpstr>Legemestrene og kulturbærerne er forsvundet…</vt:lpstr>
      <vt:lpstr>Man vokser op med venner, der er lige så ”dumme”/kloge som en selv!</vt:lpstr>
      <vt:lpstr>Børne- og ungdomsliv i “gamle dage” og i dag!</vt:lpstr>
      <vt:lpstr>Dias nummer 13</vt:lpstr>
      <vt:lpstr>En ny generation, der adskiller sig ved at vokse op med skærme på en helt anden måde end tidligere generationer</vt:lpstr>
      <vt:lpstr>Dias nummer 15</vt:lpstr>
      <vt:lpstr>Hyper-individualiseret barndom</vt:lpstr>
      <vt:lpstr>Generation Alpha er måske den mest socialt isolerede generation til dato.</vt:lpstr>
      <vt:lpstr>Det hele kan godt føles lidt usikkert, når man står med den ene fod i barndommen og den anden i ungdommen  – Perspektiver på trivsel og fællesskaber</vt:lpstr>
      <vt:lpstr>Stadig mindre selvorganiseret analog tid sammen med venner</vt:lpstr>
      <vt:lpstr>MEN samværet er ikke blevet mindre - det er bare rykket online…</vt:lpstr>
      <vt:lpstr>Det er især drengene, som ikke mødes fysisk</vt:lpstr>
      <vt:lpstr>”Gamer” sammen efter skole…..</vt:lpstr>
      <vt:lpstr>Fra analoge til virtuelle lege……</vt:lpstr>
      <vt:lpstr>Der er stadig brug for legemestrene…..</vt:lpstr>
      <vt:lpstr>R.I.P Arto – MySpace – Habbo – Facebook - ?????</vt:lpstr>
      <vt:lpstr>Når man vokset op i en verden kendetegnet ved eskalerende acceleration…</vt:lpstr>
      <vt:lpstr>Afslappende….på en eller anden mærkelig måde…</vt:lpstr>
      <vt:lpstr>Der ”tripple-taskes” en del….</vt:lpstr>
      <vt:lpstr>Udfordret på de relationelle kompetencer?</vt:lpstr>
      <vt:lpstr>Ensomhed…..</vt:lpstr>
      <vt:lpstr>Ensomhed i 2020</vt:lpstr>
      <vt:lpstr>Hjælp til at mase sig ind i fællesskabet…..</vt:lpstr>
      <vt:lpstr>Klubben som et unikt sted</vt:lpstr>
      <vt:lpstr>Relationelle kompetencer – Klubbernes store potentiale</vt:lpstr>
      <vt:lpstr>At ”mase” sig ind i fællesskaber er noget af det man lærer i det ”forstørrede” teenageværelse – som klubben også er…..og det er vigtigt I en tid med stigende ufrivillig ensomhed…..</vt:lpstr>
      <vt:lpstr>Er de voksne nok på banen?</vt:lpstr>
      <vt:lpstr>Hvordan skaber vi flere frikvaterer i elevernes liv….?</vt:lpstr>
      <vt:lpstr>Unges skærmliv – er der behov for at vi regulerer…?</vt:lpstr>
      <vt:lpstr>Der er behov for, at de voksne er på banen</vt:lpstr>
      <vt:lpstr>Behov for ”skal”-aktiviteter?</vt:lpstr>
      <vt:lpstr>Det er afgørende vigtigt at skabe fællesskaber som understøtter unges deltagelse – og gøre det systematisk…..</vt:lpstr>
      <vt:lpstr>Til overvejelse</vt:lpstr>
      <vt:lpstr>Venner er ikke bare venner…</vt:lpstr>
      <vt:lpstr>Bare man ikke er ond ved dem…..</vt:lpstr>
      <vt:lpstr>Hvad er en god ven?</vt:lpstr>
      <vt:lpstr>Vennerne fortæller man sådan set alt – bortset fra det man ikke fortæller….</vt:lpstr>
      <vt:lpstr>Der er sket lidt i drengegruppen….</vt:lpstr>
      <vt:lpstr>Det har altid været svært at være 11 år…</vt:lpstr>
      <vt:lpstr>Jeg voksede op med dem her……</vt:lpstr>
      <vt:lpstr>Dias nummer 50</vt:lpstr>
      <vt:lpstr>Den gode nyhed:</vt:lpstr>
      <vt:lpstr>MEN især pigerne har det svært…</vt:lpstr>
      <vt:lpstr> Og livet bliver ikke lettere af at blive ældre… </vt:lpstr>
      <vt:lpstr>Alle kroppe er perfekte undtagen min…</vt:lpstr>
      <vt:lpstr>Dias nummer 55</vt:lpstr>
      <vt:lpstr>Alle forventer noget – spørgsmålet er bare hvad?</vt:lpstr>
      <vt:lpstr>Angsten for at blive ældre….</vt:lpstr>
      <vt:lpstr>Debat </vt:lpstr>
      <vt:lpstr>”Jeg skulle ud at prøve noget nyt.  Der skulle mere action på!”   – perspektiver på ”til-, selv-, om- og fravalg” i fritidslivet</vt:lpstr>
      <vt:lpstr>En positiv fortælling for flertallet</vt:lpstr>
      <vt:lpstr>Hvad hitter? </vt:lpstr>
      <vt:lpstr>Kønsopdelte fritidsaktiviteter…</vt:lpstr>
      <vt:lpstr>Fritidsfællesskaber på tværs af køn……er der ikke mange af…..men det er en vigtig arena i en MeToo-tid</vt:lpstr>
      <vt:lpstr>Hvad er vigtigt, når man går til noget?</vt:lpstr>
      <vt:lpstr> ”I skolen sidder man bare og skriver ned i en bog. I fritidsaktiviteter, der har man det sjovt, og man gør noget, som man godt kan lide, og er sammen med sine venner.”(dreng, 5.kl) </vt:lpstr>
      <vt:lpstr>Hvad er ikke særlig vigtigt?</vt:lpstr>
      <vt:lpstr>Forældrene er ikke altid helt opdateret på hvad der er vigtigt…</vt:lpstr>
      <vt:lpstr>Hvorfor stoppede du med at gå til…?</vt:lpstr>
      <vt:lpstr>Omvalg eller fravalg?</vt:lpstr>
      <vt:lpstr>De forlader ikke foreningslivet – men skærer ned i aktiviteter</vt:lpstr>
      <vt:lpstr>Forældre som manegers…..</vt:lpstr>
      <vt:lpstr>Hvordan kommer fra “Hegn til Vandhul”? </vt:lpstr>
      <vt:lpstr>Fritidslivet som træningsarena for centrale færdigheder </vt:lpstr>
      <vt:lpstr>Forældre er opmærksomme på transferværdien! </vt:lpstr>
      <vt:lpstr>MEN transferværdi opstår ikke nødvendigvis af at tegne og spise kage… De voksne må på banen!</vt:lpstr>
      <vt:lpstr>Debat </vt:lpstr>
      <vt:lpstr>Forældre er vigtige – men ikke helt så vigtige som de selv tror, at de er…  – perspektiver på forældres ageren i hverdagslivet, fritidslivet og det virtuelle rum </vt:lpstr>
      <vt:lpstr>De vokser op med en generation af forældre, der a) ikke kan reproducere deres egen opdragelse og b) I nogen grad overbetoner deres egen betydning</vt:lpstr>
      <vt:lpstr>Og så er tilmed også pinlige…</vt:lpstr>
      <vt:lpstr>Er forældre ofte nysgerrige?  Ikke hvis du spørger deres børn…</vt:lpstr>
      <vt:lpstr>Snakker I nogensinde med jeres forældre om sociale medier? </vt:lpstr>
      <vt:lpstr> Snakker I løbende om digital dannelse med jeres børn? </vt:lpstr>
      <vt:lpstr> De forstår det bare ikke (Malou, 5.kl)  </vt:lpstr>
      <vt:lpstr>”Jeg synes, YouTube er noget af det dummeste, jeg har set.</vt:lpstr>
      <vt:lpstr>MEN vi ser en positiv udvikling</vt:lpstr>
      <vt:lpstr>Hvem er det?</vt:lpstr>
      <vt:lpstr>Ryan Kaji, 9 år Verdens bedst betalte Youtuber.  I 2020 tjente han næsten 30 mio. dollars på sin kanal</vt:lpstr>
      <vt:lpstr>Hvem er det?</vt:lpstr>
      <vt:lpstr>Oliva Rodrigo…..</vt:lpstr>
      <vt:lpstr>Voksne er nødt til at være mere proaktive! </vt:lpstr>
      <vt:lpstr>Jeg gider f.eks. heller ikke at snakke med mine forældre om puberteten</vt:lpstr>
      <vt:lpstr>De er vant til at google - og vil helst ikke gøre deres forældre bekymrede…..</vt:lpstr>
      <vt:lpstr>Spørg!  Systematisk nysgerrighed rummer et stort potentiale!  Og det er sjældent børnene, som starter samtalen…</vt:lpstr>
      <vt:lpstr>Den måske vigtigste arena i alle hjem!</vt:lpstr>
      <vt:lpstr>Samtaler udvikler os som mennesker…</vt:lpstr>
      <vt:lpstr> Hvem snakker I med, hvis det har været en dårlig dag i skolen, eller hvis I bare har brug for et godt råd?   </vt:lpstr>
      <vt:lpstr>Stor efterspørgsel på nysgerrige voksne!</vt:lpstr>
      <vt:lpstr>Projektet er det samme…</vt:lpstr>
      <vt:lpstr>Og når der er fuld fart på, kan det være rart at have nogen at støtte sig til…</vt:lpstr>
      <vt:lpstr>Der er brug for…..</vt:lpstr>
      <vt:lpstr> Tak for i dag…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”…Når man i mange år ikke har rakt hånden op i timen ,er det som om, at forbindelsen mellem arm og hjerne er forsvundet…”(Pige 9.kl)</dc:title>
  <dc:creator>Søren Østergaard</dc:creator>
  <cp:lastModifiedBy>Pernille Bruhn</cp:lastModifiedBy>
  <cp:revision>203</cp:revision>
  <dcterms:created xsi:type="dcterms:W3CDTF">2020-09-22T13:42:43Z</dcterms:created>
  <dcterms:modified xsi:type="dcterms:W3CDTF">2021-09-28T14:23:13Z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0x0101009BB374F6F8234845B66DDE2C4A1D2A30</vt:lpwstr>
  </property>
</Properties>
</file>